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media1.wav" ContentType="audio/unknown"/>
  <Override PartName="/ppt/media/image2.jpeg" ContentType="image/jpeg"/>
  <Override PartName="/ppt/media/media2.wav" ContentType="audio/unknown"/>
  <Override PartName="/ppt/media/image3.jpeg" ContentType="image/jpeg"/>
  <Override PartName="/ppt/media/media3.wav" ContentType="audio/unknown"/>
  <Override PartName="/ppt/media/media4.wav" ContentType="audio/unknown"/>
  <Override PartName="/ppt/media/image4.jpeg" ContentType="image/jpeg"/>
  <Override PartName="/ppt/media/media5.wav" ContentType="audio/unknown"/>
  <Override PartName="/ppt/media/image5.jpeg" ContentType="image/jpeg"/>
  <Override PartName="/ppt/media/media6.wav" ContentType="audio/unknown"/>
  <Override PartName="/ppt/media/image6.jpeg" ContentType="image/jpeg"/>
  <Override PartName="/ppt/media/media7.wav" ContentType="audio/unknown"/>
  <Override PartName="/ppt/media/media8.wav" ContentType="audio/unknown"/>
  <Override PartName="/ppt/notesSlides/notesSlide1.xml" ContentType="application/vnd.openxmlformats-officedocument.presentationml.notesSlide+xml"/>
  <Override PartName="/ppt/media/image7.jpeg" ContentType="image/jpeg"/>
  <Override PartName="/ppt/media/media9.wav" ContentType="audio/unknown"/>
  <Override PartName="/ppt/notesSlides/notesSlide2.xml" ContentType="application/vnd.openxmlformats-officedocument.presentationml.notesSlide+xml"/>
  <Override PartName="/ppt/media/image8.jpeg" ContentType="image/jpeg"/>
  <Override PartName="/ppt/media/media10.wav" ContentType="audio/unknown"/>
  <Override PartName="/ppt/notesSlides/notesSlide3.xml" ContentType="application/vnd.openxmlformats-officedocument.presentationml.notesSlide+xml"/>
  <Override PartName="/ppt/media/image9.jpeg" ContentType="image/jpeg"/>
  <Override PartName="/ppt/media/media11.wav" ContentType="audio/unknown"/>
  <Override PartName="/ppt/notesSlides/notesSlide4.xml" ContentType="application/vnd.openxmlformats-officedocument.presentationml.notesSlide+xml"/>
  <Override PartName="/ppt/media/image10.jpeg" ContentType="image/jpeg"/>
  <Override PartName="/ppt/media/media12.wav" ContentType="audio/unknown"/>
  <Override PartName="/ppt/notesSlides/notesSlide5.xml" ContentType="application/vnd.openxmlformats-officedocument.presentationml.notesSlide+xml"/>
  <Override PartName="/ppt/media/image11.jpeg" ContentType="image/jpeg"/>
  <Override PartName="/ppt/media/media13.wav" ContentType="audio/unknown"/>
  <Override PartName="/ppt/notesSlides/notesSlide6.xml" ContentType="application/vnd.openxmlformats-officedocument.presentationml.notesSlide+xml"/>
  <Override PartName="/ppt/media/image12.jpeg" ContentType="image/jpeg"/>
  <Override PartName="/ppt/media/media14.wav" ContentType="audio/unknown"/>
  <Override PartName="/ppt/notesSlides/notesSlide7.xml" ContentType="application/vnd.openxmlformats-officedocument.presentationml.notesSlide+xml"/>
  <Override PartName="/ppt/media/image13.jpeg" ContentType="image/jpeg"/>
  <Override PartName="/ppt/media/media15.wav" ContentType="audio/unknown"/>
  <Override PartName="/ppt/media/media16.wav"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3" name="Shape 153"/>
          <p:cNvSpPr/>
          <p:nvPr>
            <p:ph type="sldImg"/>
          </p:nvPr>
        </p:nvSpPr>
        <p:spPr>
          <a:xfrm>
            <a:off x="1143000" y="685800"/>
            <a:ext cx="4572000" cy="3429000"/>
          </a:xfrm>
          <a:prstGeom prst="rect">
            <a:avLst/>
          </a:prstGeom>
        </p:spPr>
        <p:txBody>
          <a:bodyPr/>
          <a:lstStyle/>
          <a:p>
            <a:pPr/>
          </a:p>
        </p:txBody>
      </p:sp>
      <p:sp>
        <p:nvSpPr>
          <p:cNvPr id="154" name="Shape 15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Recognises the value of continuous education and professional reflection</a:t>
            </a:r>
          </a:p>
          <a:p>
            <a:pPr defTabSz="914400">
              <a:lnSpc>
                <a:spcPct val="100000"/>
              </a:lnSpc>
              <a:defRPr sz="1200">
                <a:latin typeface="Calibri"/>
                <a:ea typeface="Calibri"/>
                <a:cs typeface="Calibri"/>
                <a:sym typeface="Calibri"/>
              </a:defRPr>
            </a:pPr>
            <a:r>
              <a:t>1.2	Complies with policies and guidelines that have legal implications for practice.  </a:t>
            </a:r>
          </a:p>
          <a:p>
            <a:pPr defTabSz="914400">
              <a:lnSpc>
                <a:spcPct val="100000"/>
              </a:lnSpc>
              <a:defRPr sz="1200">
                <a:latin typeface="Calibri"/>
                <a:ea typeface="Calibri"/>
                <a:cs typeface="Calibri"/>
                <a:sym typeface="Calibri"/>
              </a:defRPr>
            </a:pPr>
            <a:r>
              <a:t>1.3	Observes guiding policies including work health safety (WHS), child protection, domestic violence, and infection control policies</a:t>
            </a:r>
          </a:p>
          <a:p>
            <a:pPr defTabSz="914400">
              <a:lnSpc>
                <a:spcPct val="100000"/>
              </a:lnSpc>
              <a:defRPr sz="1200">
                <a:latin typeface="Calibri"/>
                <a:ea typeface="Calibri"/>
                <a:cs typeface="Calibri"/>
                <a:sym typeface="Calibri"/>
              </a:defRPr>
            </a:pPr>
            <a:r>
              <a:t>1.4	Contributes to local, state and national guidelines with independent contribution, membership of working parties and professional associations. </a:t>
            </a:r>
          </a:p>
          <a:p>
            <a:pPr defTabSz="914400">
              <a:lnSpc>
                <a:spcPct val="100000"/>
              </a:lnSpc>
              <a:defRPr sz="1200">
                <a:latin typeface="Calibri"/>
                <a:ea typeface="Calibri"/>
                <a:cs typeface="Calibri"/>
                <a:sym typeface="Calibri"/>
              </a:defRPr>
            </a:pPr>
            <a:r>
              <a:t>1.5	Recognises, understands and responds to the dynamic political environment in which refugee health is embedded</a:t>
            </a:r>
          </a:p>
          <a:p>
            <a:pPr defTabSz="914400">
              <a:lnSpc>
                <a:spcPct val="100000"/>
              </a:lnSpc>
              <a:defRPr sz="1200">
                <a:latin typeface="Calibri"/>
                <a:ea typeface="Calibri"/>
                <a:cs typeface="Calibri"/>
                <a:sym typeface="Calibri"/>
              </a:defRPr>
            </a:pPr>
            <a:r>
              <a:t>1.6	Is mindful of own practice and bias that they bring to care.</a:t>
            </a:r>
          </a:p>
          <a:p>
            <a:pPr defTabSz="914400">
              <a:lnSpc>
                <a:spcPct val="100000"/>
              </a:lnSpc>
              <a:defRPr sz="1200">
                <a:latin typeface="Calibri"/>
                <a:ea typeface="Calibri"/>
                <a:cs typeface="Calibri"/>
                <a:sym typeface="Calibri"/>
              </a:defRPr>
            </a:pPr>
            <a:r>
              <a:t>1.7	Acknowledges the risk of vicarious trauma and actively engages with relevant systems support including peer / clinical supervision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Understands the past political contexts and current global events that trigger people to seek safety outside of their country of origin </a:t>
            </a:r>
          </a:p>
          <a:p>
            <a:pPr defTabSz="914400">
              <a:lnSpc>
                <a:spcPct val="100000"/>
              </a:lnSpc>
              <a:defRPr sz="1200">
                <a:latin typeface="Calibri"/>
                <a:ea typeface="Calibri"/>
                <a:cs typeface="Calibri"/>
                <a:sym typeface="Calibri"/>
              </a:defRPr>
            </a:pPr>
            <a:r>
              <a:t>2.2	Acknowledges and understands the impact of pre and post forced migration trauma, which may include torture and gender based violence on individuals lives and health</a:t>
            </a:r>
          </a:p>
          <a:p>
            <a:pPr defTabSz="914400">
              <a:lnSpc>
                <a:spcPct val="100000"/>
              </a:lnSpc>
              <a:defRPr sz="1200">
                <a:latin typeface="Calibri"/>
                <a:ea typeface="Calibri"/>
                <a:cs typeface="Calibri"/>
                <a:sym typeface="Calibri"/>
              </a:defRPr>
            </a:pPr>
            <a:r>
              <a:t>2.3	Is aware of the challenges of adjustment to life in Australia and the impact of resettlement on health and wellbeing </a:t>
            </a:r>
          </a:p>
          <a:p>
            <a:pPr defTabSz="914400">
              <a:lnSpc>
                <a:spcPct val="100000"/>
              </a:lnSpc>
              <a:defRPr sz="1200">
                <a:latin typeface="Calibri"/>
                <a:ea typeface="Calibri"/>
                <a:cs typeface="Calibri"/>
                <a:sym typeface="Calibri"/>
              </a:defRPr>
            </a:pPr>
            <a:r>
              <a:t>2.4	Aims to build trusting relationships and actively fosters a safe and therapeutic clinical environment within the framework of trauma informed care and practice</a:t>
            </a:r>
          </a:p>
          <a:p>
            <a:pPr defTabSz="914400">
              <a:lnSpc>
                <a:spcPct val="100000"/>
              </a:lnSpc>
              <a:defRPr sz="1200">
                <a:latin typeface="Calibri"/>
                <a:ea typeface="Calibri"/>
                <a:cs typeface="Calibri"/>
                <a:sym typeface="Calibri"/>
              </a:defRPr>
            </a:pPr>
            <a:r>
              <a:t>2.5	Practices within a primary health care model which acknowledges social determinants within health  </a:t>
            </a:r>
          </a:p>
          <a:p>
            <a:pPr defTabSz="914400">
              <a:lnSpc>
                <a:spcPct val="100000"/>
              </a:lnSpc>
              <a:defRPr sz="1200">
                <a:latin typeface="Calibri"/>
                <a:ea typeface="Calibri"/>
                <a:cs typeface="Calibri"/>
                <a:sym typeface="Calibri"/>
              </a:defRPr>
            </a:pPr>
            <a:r>
              <a:t>2.6	Educates and orientates clients to the Australian health system   </a:t>
            </a:r>
          </a:p>
          <a:p>
            <a:pPr defTabSz="914400">
              <a:lnSpc>
                <a:spcPct val="100000"/>
              </a:lnSpc>
              <a:defRPr sz="1200">
                <a:latin typeface="Calibri"/>
                <a:ea typeface="Calibri"/>
                <a:cs typeface="Calibri"/>
                <a:sym typeface="Calibri"/>
              </a:defRPr>
            </a:pPr>
            <a:r>
              <a:t>Informs clients about health rights and responsibilities including; safety, respect, communication, consent, confidentiality and mechanisms for consumer feedback.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Performs a comprehensive health assessment </a:t>
            </a:r>
          </a:p>
          <a:p>
            <a:pPr defTabSz="914400">
              <a:lnSpc>
                <a:spcPct val="100000"/>
              </a:lnSpc>
              <a:defRPr sz="1200">
                <a:latin typeface="Calibri"/>
                <a:ea typeface="Calibri"/>
                <a:cs typeface="Calibri"/>
                <a:sym typeface="Calibri"/>
              </a:defRPr>
            </a:pPr>
            <a:r>
              <a:t>3.2	Facilitates clinical screening using evidence and a risk based approach</a:t>
            </a:r>
          </a:p>
          <a:p>
            <a:pPr defTabSz="914400">
              <a:lnSpc>
                <a:spcPct val="100000"/>
              </a:lnSpc>
              <a:defRPr sz="1200">
                <a:latin typeface="Calibri"/>
                <a:ea typeface="Calibri"/>
                <a:cs typeface="Calibri"/>
                <a:sym typeface="Calibri"/>
              </a:defRPr>
            </a:pPr>
            <a:r>
              <a:t>3.3	Undertakes psychosocial, emotional and mental health assessment utilising culturally appropriate and approved evidence based tools, guidelines and communication.</a:t>
            </a:r>
          </a:p>
          <a:p>
            <a:pPr defTabSz="914400">
              <a:lnSpc>
                <a:spcPct val="100000"/>
              </a:lnSpc>
              <a:defRPr sz="1200">
                <a:latin typeface="Calibri"/>
                <a:ea typeface="Calibri"/>
                <a:cs typeface="Calibri"/>
                <a:sym typeface="Calibri"/>
              </a:defRPr>
            </a:pPr>
            <a:r>
              <a:t>3.4 	Provides oral health and hygiene assessments.</a:t>
            </a:r>
          </a:p>
          <a:p>
            <a:pPr defTabSz="914400">
              <a:lnSpc>
                <a:spcPct val="100000"/>
              </a:lnSpc>
              <a:defRPr sz="1200">
                <a:latin typeface="Calibri"/>
                <a:ea typeface="Calibri"/>
                <a:cs typeface="Calibri"/>
                <a:sym typeface="Calibri"/>
              </a:defRPr>
            </a:pPr>
            <a:r>
              <a:t>3.5	Evaluates immunisation status and provides catch up vaccination as needed</a:t>
            </a:r>
          </a:p>
          <a:p>
            <a:pPr defTabSz="914400">
              <a:lnSpc>
                <a:spcPct val="100000"/>
              </a:lnSpc>
              <a:defRPr sz="1200">
                <a:latin typeface="Calibri"/>
                <a:ea typeface="Calibri"/>
                <a:cs typeface="Calibri"/>
                <a:sym typeface="Calibri"/>
              </a:defRPr>
            </a:pPr>
            <a:r>
              <a:t>3.6	Considers and enquires about the use of traditional medicines and practices and health seeking behaviours</a:t>
            </a:r>
          </a:p>
          <a:p>
            <a:pPr defTabSz="914400">
              <a:lnSpc>
                <a:spcPct val="100000"/>
              </a:lnSpc>
              <a:defRPr sz="1200">
                <a:latin typeface="Calibri"/>
                <a:ea typeface="Calibri"/>
                <a:cs typeface="Calibri"/>
                <a:sym typeface="Calibri"/>
              </a:defRPr>
            </a:pPr>
            <a:r>
              <a:t>3.7	Enquires about the use of licit and illicit substances and provides information, support and education. </a:t>
            </a:r>
          </a:p>
          <a:p>
            <a:pPr defTabSz="914400">
              <a:lnSpc>
                <a:spcPct val="100000"/>
              </a:lnSpc>
              <a:defRPr sz="1200">
                <a:latin typeface="Calibri"/>
                <a:ea typeface="Calibri"/>
                <a:cs typeface="Calibri"/>
                <a:sym typeface="Calibri"/>
              </a:defRPr>
            </a:pPr>
            <a:r>
              <a:t>3.8	Evaluates literacy and health literacy and explores health knowledge, beliefs and health seeking behaviours.     </a:t>
            </a:r>
          </a:p>
          <a:p>
            <a:pPr defTabSz="914400">
              <a:lnSpc>
                <a:spcPct val="100000"/>
              </a:lnSpc>
              <a:defRPr sz="1200">
                <a:latin typeface="Calibri"/>
                <a:ea typeface="Calibri"/>
                <a:cs typeface="Calibri"/>
                <a:sym typeface="Calibri"/>
              </a:defRPr>
            </a:pPr>
            <a:r>
              <a:t>3.9	Practices within their scope using critical thinking and an evidence base model</a:t>
            </a:r>
          </a:p>
          <a:p>
            <a:pPr defTabSz="914400">
              <a:lnSpc>
                <a:spcPct val="100000"/>
              </a:lnSpc>
              <a:defRPr sz="1200">
                <a:latin typeface="Calibri"/>
                <a:ea typeface="Calibri"/>
                <a:cs typeface="Calibri"/>
                <a:sym typeface="Calibri"/>
              </a:defRPr>
            </a:pPr>
            <a:r>
              <a:t>3.10	Utilises culturally appropriate resources related to clinical assessment   </a:t>
            </a:r>
          </a:p>
          <a:p>
            <a:pPr defTabSz="914400">
              <a:lnSpc>
                <a:spcPct val="100000"/>
              </a:lnSpc>
              <a:defRPr sz="1200">
                <a:latin typeface="Calibri"/>
                <a:ea typeface="Calibri"/>
                <a:cs typeface="Calibri"/>
                <a:sym typeface="Calibri"/>
              </a:defRPr>
            </a:pPr>
            <a:r>
              <a:t>A comprehensive health assessment may include full medical history including allergies and medications, head to toe assessment including nursing observations (BP, P, T, Spo2, U/a, BSL, Height and weight, BMI), reproductive health, nutritional status, childhood development and performance of ADLs.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Is knowledgeable of both mainstream and specialised refugee specific services such as torture and trauma services to facilitate optimal health outcomes </a:t>
            </a:r>
          </a:p>
          <a:p>
            <a:pPr defTabSz="914400">
              <a:lnSpc>
                <a:spcPct val="100000"/>
              </a:lnSpc>
              <a:defRPr sz="1200">
                <a:latin typeface="Calibri"/>
                <a:ea typeface="Calibri"/>
                <a:cs typeface="Calibri"/>
                <a:sym typeface="Calibri"/>
              </a:defRPr>
            </a:pPr>
            <a:r>
              <a:t>4.2	Follows up and provides ongoing support and engagement with individuals and families as required</a:t>
            </a:r>
          </a:p>
          <a:p>
            <a:pPr defTabSz="914400">
              <a:lnSpc>
                <a:spcPct val="100000"/>
              </a:lnSpc>
              <a:defRPr sz="1200">
                <a:latin typeface="Calibri"/>
                <a:ea typeface="Calibri"/>
                <a:cs typeface="Calibri"/>
                <a:sym typeface="Calibri"/>
              </a:defRPr>
            </a:pPr>
            <a:r>
              <a:t>Utilises appropriate tools and translated information for planning of care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Understands personal health beliefs, behaviours and biases to appreciate cultural expectations of others and facilitate health care delivery, promotion and prevention.</a:t>
            </a:r>
          </a:p>
          <a:p>
            <a:pPr defTabSz="914400">
              <a:lnSpc>
                <a:spcPct val="100000"/>
              </a:lnSpc>
              <a:defRPr sz="1200">
                <a:latin typeface="Calibri"/>
                <a:ea typeface="Calibri"/>
                <a:cs typeface="Calibri"/>
                <a:sym typeface="Calibri"/>
              </a:defRPr>
            </a:pPr>
            <a:r>
              <a:t>5.2	Advocates for the development and translation of required resources and tools </a:t>
            </a:r>
          </a:p>
          <a:p>
            <a:pPr defTabSz="914400">
              <a:lnSpc>
                <a:spcPct val="100000"/>
              </a:lnSpc>
              <a:defRPr sz="1200">
                <a:latin typeface="Calibri"/>
                <a:ea typeface="Calibri"/>
                <a:cs typeface="Calibri"/>
                <a:sym typeface="Calibri"/>
              </a:defRPr>
            </a:pPr>
            <a:r>
              <a:t>.3	Introduces individuals to the concept of preventative health screening across the lifespan</a:t>
            </a:r>
          </a:p>
          <a:p>
            <a:pPr defTabSz="914400">
              <a:lnSpc>
                <a:spcPct val="100000"/>
              </a:lnSpc>
              <a:defRPr sz="1200">
                <a:latin typeface="Calibri"/>
                <a:ea typeface="Calibri"/>
                <a:cs typeface="Calibri"/>
                <a:sym typeface="Calibri"/>
              </a:defRPr>
            </a:pPr>
            <a:r>
              <a:t>5.4 	Partners with bilingual community educators as the key to facilitate community engagement and health promotion</a:t>
            </a:r>
          </a:p>
          <a:p>
            <a:pPr defTabSz="914400">
              <a:lnSpc>
                <a:spcPct val="100000"/>
              </a:lnSpc>
              <a:defRPr sz="1200">
                <a:latin typeface="Calibri"/>
                <a:ea typeface="Calibri"/>
                <a:cs typeface="Calibri"/>
                <a:sym typeface="Calibri"/>
              </a:defRPr>
            </a:pPr>
            <a:r>
              <a:t>5.5	Assesses and monitors individual, family and community learning through culturally appropriate tools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Adheres to a strict policy of interpreter use as a right for effective communication </a:t>
            </a:r>
          </a:p>
          <a:p>
            <a:pPr defTabSz="914400">
              <a:lnSpc>
                <a:spcPct val="100000"/>
              </a:lnSpc>
              <a:defRPr sz="1200">
                <a:latin typeface="Calibri"/>
                <a:ea typeface="Calibri"/>
                <a:cs typeface="Calibri"/>
                <a:sym typeface="Calibri"/>
              </a:defRPr>
            </a:pPr>
            <a:r>
              <a:t>6.2  	Demonstrates expertise in working with interpreters	</a:t>
            </a:r>
          </a:p>
          <a:p>
            <a:pPr defTabSz="914400">
              <a:lnSpc>
                <a:spcPct val="100000"/>
              </a:lnSpc>
              <a:defRPr sz="1200">
                <a:latin typeface="Calibri"/>
                <a:ea typeface="Calibri"/>
                <a:cs typeface="Calibri"/>
                <a:sym typeface="Calibri"/>
              </a:defRPr>
            </a:pPr>
            <a:r>
              <a:t>6.3	Assesses and communicates effectively with clients with varying levels of health literacy</a:t>
            </a:r>
          </a:p>
          <a:p>
            <a:pPr defTabSz="914400">
              <a:lnSpc>
                <a:spcPct val="100000"/>
              </a:lnSpc>
              <a:defRPr sz="1200">
                <a:latin typeface="Calibri"/>
                <a:ea typeface="Calibri"/>
                <a:cs typeface="Calibri"/>
                <a:sym typeface="Calibri"/>
              </a:defRPr>
            </a:pPr>
            <a:r>
              <a:t>6.4	Creates a safe environment that facilitates effective communication inclusive of the interpreter </a:t>
            </a:r>
          </a:p>
          <a:p>
            <a:pPr defTabSz="914400">
              <a:lnSpc>
                <a:spcPct val="100000"/>
              </a:lnSpc>
              <a:defRPr sz="1200">
                <a:latin typeface="Calibri"/>
                <a:ea typeface="Calibri"/>
                <a:cs typeface="Calibri"/>
                <a:sym typeface="Calibri"/>
              </a:defRPr>
            </a:pPr>
            <a:r>
              <a:t>6.4	 Applies understanding of dialect, age and gender as integral aspects of professional communication in the request for an interpreter. </a:t>
            </a:r>
          </a:p>
          <a:p>
            <a:pPr defTabSz="914400">
              <a:lnSpc>
                <a:spcPct val="100000"/>
              </a:lnSpc>
              <a:defRPr sz="1200">
                <a:latin typeface="Calibri"/>
                <a:ea typeface="Calibri"/>
                <a:cs typeface="Calibri"/>
                <a:sym typeface="Calibri"/>
              </a:defRPr>
            </a:pPr>
            <a:r>
              <a:t>6.5	Is aware of and assesses the risk of vicarious trauma to interpreters, and facilitates and advocates professional support services as necessary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Utilises the social determinants of health as a basic for advocacy</a:t>
            </a:r>
          </a:p>
          <a:p>
            <a:pPr defTabSz="914400">
              <a:lnSpc>
                <a:spcPct val="100000"/>
              </a:lnSpc>
              <a:defRPr sz="1200">
                <a:latin typeface="Calibri"/>
                <a:ea typeface="Calibri"/>
                <a:cs typeface="Calibri"/>
                <a:sym typeface="Calibri"/>
              </a:defRPr>
            </a:pPr>
            <a:r>
              <a:t>7.2	Clearly understands the Australian health care system. This includes limitations to access, care pathways, and the relationship between primary and tertiary care, and private and public services, right and responsibilities</a:t>
            </a:r>
          </a:p>
          <a:p>
            <a:pPr defTabSz="914400">
              <a:lnSpc>
                <a:spcPct val="100000"/>
              </a:lnSpc>
              <a:defRPr sz="1200">
                <a:latin typeface="Calibri"/>
                <a:ea typeface="Calibri"/>
                <a:cs typeface="Calibri"/>
                <a:sym typeface="Calibri"/>
              </a:defRPr>
            </a:pPr>
            <a:r>
              <a:t>7.3	Is sensitive to potential power imbalance when developing therapeutic and professional relationships.</a:t>
            </a:r>
          </a:p>
          <a:p>
            <a:pPr defTabSz="914400">
              <a:lnSpc>
                <a:spcPct val="100000"/>
              </a:lnSpc>
              <a:defRPr sz="1200">
                <a:latin typeface="Calibri"/>
                <a:ea typeface="Calibri"/>
                <a:cs typeface="Calibri"/>
                <a:sym typeface="Calibri"/>
              </a:defRPr>
            </a:pPr>
            <a:r>
              <a:t>7.4	Recognises access issues for refugees and actively works to empower and overcome access barriers</a:t>
            </a:r>
          </a:p>
          <a:p>
            <a:pPr defTabSz="914400">
              <a:lnSpc>
                <a:spcPct val="100000"/>
              </a:lnSpc>
              <a:defRPr sz="1200">
                <a:latin typeface="Calibri"/>
                <a:ea typeface="Calibri"/>
                <a:cs typeface="Calibri"/>
                <a:sym typeface="Calibri"/>
              </a:defRPr>
            </a:pPr>
            <a:r>
              <a:t>7.5	Orientates and educates individuals to the Australian health care system</a:t>
            </a:r>
          </a:p>
          <a:p>
            <a:pPr defTabSz="914400">
              <a:lnSpc>
                <a:spcPct val="100000"/>
              </a:lnSpc>
              <a:defRPr sz="1200">
                <a:latin typeface="Calibri"/>
                <a:ea typeface="Calibri"/>
                <a:cs typeface="Calibri"/>
                <a:sym typeface="Calibri"/>
              </a:defRPr>
            </a:pPr>
            <a:r>
              <a:t>7.6	Educates and builds capacity in the wider workforce which interconnects with refugee communities and refugee specific services</a:t>
            </a:r>
          </a:p>
          <a:p>
            <a:pPr defTabSz="914400">
              <a:lnSpc>
                <a:spcPct val="100000"/>
              </a:lnSpc>
              <a:defRPr sz="1200">
                <a:latin typeface="Calibri"/>
                <a:ea typeface="Calibri"/>
                <a:cs typeface="Calibri"/>
                <a:sym typeface="Calibri"/>
              </a:defRPr>
            </a:pPr>
            <a:r>
              <a:t>7.7	Provides opportunities to the undergraduate and post graduate health workforce for clinical placements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i="1" sz="2400"/>
            </a:lvl1pPr>
          </a:lstStyle>
          <a:p>
            <a:pPr/>
            <a:r>
              <a:t>–Johnny Appleseed</a:t>
            </a:r>
          </a:p>
        </p:txBody>
      </p:sp>
      <p:sp>
        <p:nvSpPr>
          <p:cNvPr id="94" name="“Type a quote here.”"/>
          <p:cNvSpPr txBox="1"/>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117" name="Title Text"/>
          <p:cNvSpPr txBox="1"/>
          <p:nvPr>
            <p:ph type="title"/>
          </p:nvPr>
        </p:nvSpPr>
        <p:spPr>
          <a:xfrm>
            <a:off x="1625599" y="1596249"/>
            <a:ext cx="9753601" cy="3395699"/>
          </a:xfrm>
          <a:prstGeom prst="rect">
            <a:avLst/>
          </a:prstGeom>
        </p:spPr>
        <p:txBody>
          <a:bodyPr lIns="65023" tIns="65023" rIns="65023" bIns="65023" anchor="b"/>
          <a:lstStyle>
            <a:lvl1pPr defTabSz="1300480">
              <a:lnSpc>
                <a:spcPct val="90000"/>
              </a:lnSpc>
              <a:defRPr sz="8400">
                <a:solidFill>
                  <a:srgbClr val="000000"/>
                </a:solidFill>
                <a:latin typeface="Calibri Light"/>
                <a:ea typeface="Calibri Light"/>
                <a:cs typeface="Calibri Light"/>
                <a:sym typeface="Calibri Light"/>
              </a:defRPr>
            </a:lvl1pPr>
          </a:lstStyle>
          <a:p>
            <a:pPr/>
            <a:r>
              <a:t>Title Text</a:t>
            </a:r>
          </a:p>
        </p:txBody>
      </p:sp>
      <p:sp>
        <p:nvSpPr>
          <p:cNvPr id="118" name="Body Level One…"/>
          <p:cNvSpPr txBox="1"/>
          <p:nvPr>
            <p:ph type="body" sz="quarter" idx="1"/>
          </p:nvPr>
        </p:nvSpPr>
        <p:spPr>
          <a:xfrm>
            <a:off x="1625599" y="5122898"/>
            <a:ext cx="9753601" cy="2354862"/>
          </a:xfrm>
          <a:prstGeom prst="rect">
            <a:avLst/>
          </a:prstGeom>
        </p:spPr>
        <p:txBody>
          <a:bodyPr lIns="65023" tIns="65023" rIns="65023" bIns="65023" anchor="t"/>
          <a:lstStyle>
            <a:lvl1pPr marL="0" indent="0" algn="ctr" defTabSz="1300480">
              <a:lnSpc>
                <a:spcPct val="90000"/>
              </a:lnSpc>
              <a:spcBef>
                <a:spcPts val="1400"/>
              </a:spcBef>
              <a:buClrTx/>
              <a:buSzTx/>
              <a:buNone/>
              <a:defRPr sz="3400">
                <a:solidFill>
                  <a:srgbClr val="000000"/>
                </a:solidFill>
                <a:latin typeface="Calibri"/>
                <a:ea typeface="Calibri"/>
                <a:cs typeface="Calibri"/>
                <a:sym typeface="Calibri"/>
              </a:defRPr>
            </a:lvl1pPr>
            <a:lvl2pPr marL="0" indent="457200" algn="ctr" defTabSz="1300480">
              <a:lnSpc>
                <a:spcPct val="90000"/>
              </a:lnSpc>
              <a:spcBef>
                <a:spcPts val="1400"/>
              </a:spcBef>
              <a:buClrTx/>
              <a:buSzTx/>
              <a:buNone/>
              <a:defRPr sz="3400">
                <a:solidFill>
                  <a:srgbClr val="000000"/>
                </a:solidFill>
                <a:latin typeface="Calibri"/>
                <a:ea typeface="Calibri"/>
                <a:cs typeface="Calibri"/>
                <a:sym typeface="Calibri"/>
              </a:defRPr>
            </a:lvl2pPr>
            <a:lvl3pPr marL="0" indent="914400" algn="ctr" defTabSz="1300480">
              <a:lnSpc>
                <a:spcPct val="90000"/>
              </a:lnSpc>
              <a:spcBef>
                <a:spcPts val="1400"/>
              </a:spcBef>
              <a:buClrTx/>
              <a:buSzTx/>
              <a:buNone/>
              <a:defRPr sz="3400">
                <a:solidFill>
                  <a:srgbClr val="000000"/>
                </a:solidFill>
                <a:latin typeface="Calibri"/>
                <a:ea typeface="Calibri"/>
                <a:cs typeface="Calibri"/>
                <a:sym typeface="Calibri"/>
              </a:defRPr>
            </a:lvl3pPr>
            <a:lvl4pPr marL="0" indent="1371600" algn="ctr" defTabSz="1300480">
              <a:lnSpc>
                <a:spcPct val="90000"/>
              </a:lnSpc>
              <a:spcBef>
                <a:spcPts val="1400"/>
              </a:spcBef>
              <a:buClrTx/>
              <a:buSzTx/>
              <a:buNone/>
              <a:defRPr sz="3400">
                <a:solidFill>
                  <a:srgbClr val="000000"/>
                </a:solidFill>
                <a:latin typeface="Calibri"/>
                <a:ea typeface="Calibri"/>
                <a:cs typeface="Calibri"/>
                <a:sym typeface="Calibri"/>
              </a:defRPr>
            </a:lvl4pPr>
            <a:lvl5pPr marL="0" indent="1828800" algn="ctr" defTabSz="1300480">
              <a:lnSpc>
                <a:spcPct val="90000"/>
              </a:lnSpc>
              <a:spcBef>
                <a:spcPts val="1400"/>
              </a:spcBef>
              <a:buClrTx/>
              <a:buSzTx/>
              <a:buNone/>
              <a:defRPr sz="3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754850" y="9114136"/>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solidFill>
          <a:srgbClr val="FFFFFF"/>
        </a:solidFill>
      </p:bgPr>
    </p:bg>
    <p:spTree>
      <p:nvGrpSpPr>
        <p:cNvPr id="1" name=""/>
        <p:cNvGrpSpPr/>
        <p:nvPr/>
      </p:nvGrpSpPr>
      <p:grpSpPr>
        <a:xfrm>
          <a:off x="0" y="0"/>
          <a:ext cx="0" cy="0"/>
          <a:chOff x="0" y="0"/>
          <a:chExt cx="0" cy="0"/>
        </a:xfrm>
      </p:grpSpPr>
      <p:sp>
        <p:nvSpPr>
          <p:cNvPr id="126" name="Title Text"/>
          <p:cNvSpPr txBox="1"/>
          <p:nvPr>
            <p:ph type="title"/>
          </p:nvPr>
        </p:nvSpPr>
        <p:spPr>
          <a:xfrm>
            <a:off x="894079" y="519294"/>
            <a:ext cx="11216641" cy="1885246"/>
          </a:xfrm>
          <a:prstGeom prst="rect">
            <a:avLst/>
          </a:prstGeom>
        </p:spPr>
        <p:txBody>
          <a:bodyPr lIns="65023" tIns="65023" rIns="65023" bIns="65023"/>
          <a:lstStyle>
            <a:lvl1pPr algn="l" defTabSz="1300480">
              <a:lnSpc>
                <a:spcPct val="90000"/>
              </a:lnSpc>
              <a:defRPr sz="6200">
                <a:solidFill>
                  <a:srgbClr val="000000"/>
                </a:solidFill>
                <a:latin typeface="Calibri Light"/>
                <a:ea typeface="Calibri Light"/>
                <a:cs typeface="Calibri Light"/>
                <a:sym typeface="Calibri Light"/>
              </a:defRPr>
            </a:lvl1pPr>
          </a:lstStyle>
          <a:p>
            <a:pPr/>
            <a:r>
              <a:t>Title Text</a:t>
            </a:r>
          </a:p>
        </p:txBody>
      </p:sp>
      <p:sp>
        <p:nvSpPr>
          <p:cNvPr id="127" name="Body Level One…"/>
          <p:cNvSpPr txBox="1"/>
          <p:nvPr>
            <p:ph type="body" sz="half" idx="1"/>
          </p:nvPr>
        </p:nvSpPr>
        <p:spPr>
          <a:xfrm>
            <a:off x="894079" y="2596444"/>
            <a:ext cx="5527041" cy="6188570"/>
          </a:xfrm>
          <a:prstGeom prst="rect">
            <a:avLst/>
          </a:prstGeom>
        </p:spPr>
        <p:txBody>
          <a:bodyPr lIns="65023" tIns="65023" rIns="65023" bIns="65023" anchor="t"/>
          <a:lstStyle>
            <a:lvl1pPr marL="310242" indent="-310242"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1pPr>
            <a:lvl2pPr marL="819150" indent="-361950"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2pPr>
            <a:lvl3pPr marL="1348739" indent="-434339"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3pPr>
            <a:lvl4pPr marL="1854200" indent="-482600"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4pPr>
            <a:lvl5pPr marL="2311400" indent="-482600"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754850" y="9114128"/>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bg>
      <p:bgPr>
        <a:solidFill>
          <a:srgbClr val="FFFFFF"/>
        </a:solidFill>
      </p:bgPr>
    </p:bg>
    <p:spTree>
      <p:nvGrpSpPr>
        <p:cNvPr id="1" name=""/>
        <p:cNvGrpSpPr/>
        <p:nvPr/>
      </p:nvGrpSpPr>
      <p:grpSpPr>
        <a:xfrm>
          <a:off x="0" y="0"/>
          <a:ext cx="0" cy="0"/>
          <a:chOff x="0" y="0"/>
          <a:chExt cx="0" cy="0"/>
        </a:xfrm>
      </p:grpSpPr>
      <p:sp>
        <p:nvSpPr>
          <p:cNvPr id="135" name="Title Text"/>
          <p:cNvSpPr txBox="1"/>
          <p:nvPr>
            <p:ph type="title"/>
          </p:nvPr>
        </p:nvSpPr>
        <p:spPr>
          <a:xfrm>
            <a:off x="895773" y="519293"/>
            <a:ext cx="11216641" cy="1885246"/>
          </a:xfrm>
          <a:prstGeom prst="rect">
            <a:avLst/>
          </a:prstGeom>
        </p:spPr>
        <p:txBody>
          <a:bodyPr lIns="65023" tIns="65023" rIns="65023" bIns="65023"/>
          <a:lstStyle>
            <a:lvl1pPr algn="l" defTabSz="1300480">
              <a:lnSpc>
                <a:spcPct val="90000"/>
              </a:lnSpc>
              <a:defRPr sz="6200">
                <a:solidFill>
                  <a:srgbClr val="000000"/>
                </a:solidFill>
                <a:latin typeface="Calibri Light"/>
                <a:ea typeface="Calibri Light"/>
                <a:cs typeface="Calibri Light"/>
                <a:sym typeface="Calibri Light"/>
              </a:defRPr>
            </a:lvl1pPr>
          </a:lstStyle>
          <a:p>
            <a:pPr/>
            <a:r>
              <a:t>Title Text</a:t>
            </a:r>
          </a:p>
        </p:txBody>
      </p:sp>
      <p:sp>
        <p:nvSpPr>
          <p:cNvPr id="136" name="Body Level One…"/>
          <p:cNvSpPr txBox="1"/>
          <p:nvPr>
            <p:ph type="body" sz="quarter" idx="1"/>
          </p:nvPr>
        </p:nvSpPr>
        <p:spPr>
          <a:xfrm>
            <a:off x="895775" y="2390987"/>
            <a:ext cx="5501640" cy="1171787"/>
          </a:xfrm>
          <a:prstGeom prst="rect">
            <a:avLst/>
          </a:prstGeom>
        </p:spPr>
        <p:txBody>
          <a:bodyPr lIns="65023" tIns="65023" rIns="65023" bIns="65023" anchor="b"/>
          <a:lstStyle>
            <a:lvl1pPr marL="0" indent="0" defTabSz="1300480">
              <a:lnSpc>
                <a:spcPct val="90000"/>
              </a:lnSpc>
              <a:spcBef>
                <a:spcPts val="1400"/>
              </a:spcBef>
              <a:buClrTx/>
              <a:buSzTx/>
              <a:buNone/>
              <a:defRPr b="1" sz="3400">
                <a:solidFill>
                  <a:srgbClr val="000000"/>
                </a:solidFill>
                <a:latin typeface="Calibri"/>
                <a:ea typeface="Calibri"/>
                <a:cs typeface="Calibri"/>
                <a:sym typeface="Calibri"/>
              </a:defRPr>
            </a:lvl1pPr>
            <a:lvl2pPr marL="0" indent="457200" defTabSz="1300480">
              <a:lnSpc>
                <a:spcPct val="90000"/>
              </a:lnSpc>
              <a:spcBef>
                <a:spcPts val="1400"/>
              </a:spcBef>
              <a:buClrTx/>
              <a:buSzTx/>
              <a:buNone/>
              <a:defRPr b="1" sz="3400">
                <a:solidFill>
                  <a:srgbClr val="000000"/>
                </a:solidFill>
                <a:latin typeface="Calibri"/>
                <a:ea typeface="Calibri"/>
                <a:cs typeface="Calibri"/>
                <a:sym typeface="Calibri"/>
              </a:defRPr>
            </a:lvl2pPr>
            <a:lvl3pPr marL="0" indent="914400" defTabSz="1300480">
              <a:lnSpc>
                <a:spcPct val="90000"/>
              </a:lnSpc>
              <a:spcBef>
                <a:spcPts val="1400"/>
              </a:spcBef>
              <a:buClrTx/>
              <a:buSzTx/>
              <a:buNone/>
              <a:defRPr b="1" sz="3400">
                <a:solidFill>
                  <a:srgbClr val="000000"/>
                </a:solidFill>
                <a:latin typeface="Calibri"/>
                <a:ea typeface="Calibri"/>
                <a:cs typeface="Calibri"/>
                <a:sym typeface="Calibri"/>
              </a:defRPr>
            </a:lvl3pPr>
            <a:lvl4pPr marL="0" indent="1371600" defTabSz="1300480">
              <a:lnSpc>
                <a:spcPct val="90000"/>
              </a:lnSpc>
              <a:spcBef>
                <a:spcPts val="1400"/>
              </a:spcBef>
              <a:buClrTx/>
              <a:buSzTx/>
              <a:buNone/>
              <a:defRPr b="1" sz="3400">
                <a:solidFill>
                  <a:srgbClr val="000000"/>
                </a:solidFill>
                <a:latin typeface="Calibri"/>
                <a:ea typeface="Calibri"/>
                <a:cs typeface="Calibri"/>
                <a:sym typeface="Calibri"/>
              </a:defRPr>
            </a:lvl4pPr>
            <a:lvl5pPr marL="0" indent="1828800" defTabSz="1300480">
              <a:lnSpc>
                <a:spcPct val="90000"/>
              </a:lnSpc>
              <a:spcBef>
                <a:spcPts val="1400"/>
              </a:spcBef>
              <a:buClrTx/>
              <a:buSzTx/>
              <a:buNone/>
              <a:defRPr b="1" sz="3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7" name="Text Placeholder 4"/>
          <p:cNvSpPr/>
          <p:nvPr>
            <p:ph type="body" sz="quarter" idx="13"/>
          </p:nvPr>
        </p:nvSpPr>
        <p:spPr>
          <a:xfrm>
            <a:off x="6583681" y="2390987"/>
            <a:ext cx="5528735" cy="1171787"/>
          </a:xfrm>
          <a:prstGeom prst="rect">
            <a:avLst/>
          </a:prstGeom>
        </p:spPr>
        <p:txBody>
          <a:bodyPr lIns="65023" tIns="65023" rIns="65023" bIns="65023" anchor="b"/>
          <a:lstStyle/>
          <a:p>
            <a:pPr marL="0" indent="0" defTabSz="1300480">
              <a:lnSpc>
                <a:spcPct val="90000"/>
              </a:lnSpc>
              <a:spcBef>
                <a:spcPts val="1400"/>
              </a:spcBef>
              <a:buClrTx/>
              <a:buSzTx/>
              <a:buNone/>
              <a:defRPr b="1" sz="3400">
                <a:solidFill>
                  <a:srgbClr val="000000"/>
                </a:solidFill>
                <a:latin typeface="Calibri"/>
                <a:ea typeface="Calibri"/>
                <a:cs typeface="Calibri"/>
                <a:sym typeface="Calibri"/>
              </a:defRPr>
            </a:pPr>
          </a:p>
        </p:txBody>
      </p:sp>
      <p:sp>
        <p:nvSpPr>
          <p:cNvPr id="138" name="Slide Number"/>
          <p:cNvSpPr txBox="1"/>
          <p:nvPr>
            <p:ph type="sldNum" sz="quarter" idx="2"/>
          </p:nvPr>
        </p:nvSpPr>
        <p:spPr>
          <a:xfrm>
            <a:off x="11754850" y="9114117"/>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45" name="Title Text"/>
          <p:cNvSpPr txBox="1"/>
          <p:nvPr>
            <p:ph type="title"/>
          </p:nvPr>
        </p:nvSpPr>
        <p:spPr>
          <a:xfrm>
            <a:off x="894079" y="519290"/>
            <a:ext cx="11216641" cy="1885246"/>
          </a:xfrm>
          <a:prstGeom prst="rect">
            <a:avLst/>
          </a:prstGeom>
        </p:spPr>
        <p:txBody>
          <a:bodyPr lIns="65023" tIns="65023" rIns="65023" bIns="65023"/>
          <a:lstStyle>
            <a:lvl1pPr algn="l" defTabSz="1300480">
              <a:lnSpc>
                <a:spcPct val="90000"/>
              </a:lnSpc>
              <a:defRPr sz="6200">
                <a:solidFill>
                  <a:srgbClr val="000000"/>
                </a:solidFill>
                <a:latin typeface="Calibri Light"/>
                <a:ea typeface="Calibri Light"/>
                <a:cs typeface="Calibri Light"/>
                <a:sym typeface="Calibri Light"/>
              </a:defRPr>
            </a:lvl1pPr>
          </a:lstStyle>
          <a:p>
            <a:pPr/>
            <a:r>
              <a:t>Title Text</a:t>
            </a:r>
          </a:p>
        </p:txBody>
      </p:sp>
      <p:sp>
        <p:nvSpPr>
          <p:cNvPr id="146" name="Body Level One…"/>
          <p:cNvSpPr txBox="1"/>
          <p:nvPr>
            <p:ph type="body" idx="1"/>
          </p:nvPr>
        </p:nvSpPr>
        <p:spPr>
          <a:xfrm>
            <a:off x="894079" y="2596444"/>
            <a:ext cx="11216641" cy="6188570"/>
          </a:xfrm>
          <a:prstGeom prst="rect">
            <a:avLst/>
          </a:prstGeom>
        </p:spPr>
        <p:txBody>
          <a:bodyPr lIns="65023" tIns="65023" rIns="65023" bIns="65023" anchor="t"/>
          <a:lstStyle>
            <a:lvl1pPr marL="310242" indent="-310242"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1pPr>
            <a:lvl2pPr marL="819150" indent="-361950"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2pPr>
            <a:lvl3pPr marL="1348739" indent="-434339"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3pPr>
            <a:lvl4pPr marL="1854200" indent="-482600"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4pPr>
            <a:lvl5pPr marL="2311400" indent="-482600"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xfrm>
            <a:off x="11754850" y="9114114"/>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19250" y="673100"/>
            <a:ext cx="9758016"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8919"/>
            <a:ext cx="5334001" cy="82169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Image"/>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 Id="rId3" Type="http://schemas.openxmlformats.org/officeDocument/2006/relationships/audio" Target="../media/media1.wav"/><Relationship Id="rId4" Type="http://schemas.microsoft.com/office/2007/relationships/media" Target="../media/media1.wav"/><Relationship Id="rId5"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8.jpeg"/><Relationship Id="rId4" Type="http://schemas.openxmlformats.org/officeDocument/2006/relationships/audio" Target="../media/media10.wav"/><Relationship Id="rId5" Type="http://schemas.microsoft.com/office/2007/relationships/media" Target="../media/media10.wav"/><Relationship Id="rId6"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9.jpeg"/><Relationship Id="rId4" Type="http://schemas.openxmlformats.org/officeDocument/2006/relationships/audio" Target="../media/media11.wav"/><Relationship Id="rId5" Type="http://schemas.microsoft.com/office/2007/relationships/media" Target="../media/media11.wav"/><Relationship Id="rId6"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0.jpeg"/><Relationship Id="rId4" Type="http://schemas.openxmlformats.org/officeDocument/2006/relationships/audio" Target="../media/media12.wav"/><Relationship Id="rId5" Type="http://schemas.microsoft.com/office/2007/relationships/media" Target="../media/media12.wav"/><Relationship Id="rId6"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1.jpeg"/><Relationship Id="rId4" Type="http://schemas.openxmlformats.org/officeDocument/2006/relationships/audio" Target="../media/media13.wav"/><Relationship Id="rId5" Type="http://schemas.microsoft.com/office/2007/relationships/media" Target="../media/media13.wav"/><Relationship Id="rId6"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2.jpeg"/><Relationship Id="rId4" Type="http://schemas.openxmlformats.org/officeDocument/2006/relationships/audio" Target="../media/media14.wav"/><Relationship Id="rId5" Type="http://schemas.microsoft.com/office/2007/relationships/media" Target="../media/media14.wav"/><Relationship Id="rId6"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3.jpeg"/><Relationship Id="rId4" Type="http://schemas.openxmlformats.org/officeDocument/2006/relationships/audio" Target="../media/media15.wav"/><Relationship Id="rId5" Type="http://schemas.microsoft.com/office/2007/relationships/media" Target="../media/media15.wav"/><Relationship Id="rId6"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audio" Target="../media/media16.wav"/><Relationship Id="rId3" Type="http://schemas.microsoft.com/office/2007/relationships/media" Target="../media/media16.wav"/><Relationship Id="rId4"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jpeg"/><Relationship Id="rId3" Type="http://schemas.openxmlformats.org/officeDocument/2006/relationships/audio" Target="../media/media2.wav"/><Relationship Id="rId4" Type="http://schemas.microsoft.com/office/2007/relationships/media" Target="../media/media2.wav"/><Relationship Id="rId5"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audio" Target="../media/media3.wav"/><Relationship Id="rId4" Type="http://schemas.microsoft.com/office/2007/relationships/media" Target="../media/media3.wav"/><Relationship Id="rId5"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audio" Target="../media/media4.wav"/><Relationship Id="rId3" Type="http://schemas.microsoft.com/office/2007/relationships/media" Target="../media/media4.wav"/><Relationship Id="rId4"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 Id="rId3" Type="http://schemas.openxmlformats.org/officeDocument/2006/relationships/audio" Target="../media/media5.wav"/><Relationship Id="rId4" Type="http://schemas.microsoft.com/office/2007/relationships/media" Target="../media/media5.wav"/><Relationship Id="rId5"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jpeg"/><Relationship Id="rId3" Type="http://schemas.openxmlformats.org/officeDocument/2006/relationships/audio" Target="../media/media6.wav"/><Relationship Id="rId4" Type="http://schemas.microsoft.com/office/2007/relationships/media" Target="../media/media6.wav"/><Relationship Id="rId5"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 Id="rId3" Type="http://schemas.openxmlformats.org/officeDocument/2006/relationships/image" Target="../media/image2.png"/><Relationship Id="rId4" Type="http://schemas.openxmlformats.org/officeDocument/2006/relationships/audio" Target="../media/media7.wav"/><Relationship Id="rId5" Type="http://schemas.microsoft.com/office/2007/relationships/media" Target="../media/media7.wav"/><Relationship Id="rId6"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audio" Target="../media/media8.wav"/><Relationship Id="rId3" Type="http://schemas.microsoft.com/office/2007/relationships/media" Target="../media/media8.wav"/><Relationship Id="rId4"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7.jpeg"/><Relationship Id="rId4" Type="http://schemas.openxmlformats.org/officeDocument/2006/relationships/audio" Target="../media/media9.wav"/><Relationship Id="rId5" Type="http://schemas.microsoft.com/office/2007/relationships/media" Target="../media/media9.wav"/><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Title 1"/>
          <p:cNvSpPr txBox="1"/>
          <p:nvPr>
            <p:ph type="title"/>
          </p:nvPr>
        </p:nvSpPr>
        <p:spPr>
          <a:xfrm>
            <a:off x="1625599" y="1596249"/>
            <a:ext cx="9753601" cy="2202523"/>
          </a:xfrm>
          <a:prstGeom prst="rect">
            <a:avLst/>
          </a:prstGeom>
        </p:spPr>
        <p:txBody>
          <a:bodyPr/>
          <a:lstStyle>
            <a:lvl1pPr defTabSz="1222451">
              <a:defRPr sz="7144"/>
            </a:lvl1pPr>
          </a:lstStyle>
          <a:p>
            <a:pPr/>
            <a:r>
              <a:t>Refugee Nurses of Australia</a:t>
            </a:r>
          </a:p>
        </p:txBody>
      </p:sp>
      <p:sp>
        <p:nvSpPr>
          <p:cNvPr id="157" name="Subtitle 2"/>
          <p:cNvSpPr txBox="1"/>
          <p:nvPr>
            <p:ph type="body" sz="quarter" idx="1"/>
          </p:nvPr>
        </p:nvSpPr>
        <p:spPr>
          <a:xfrm>
            <a:off x="1625599" y="5122898"/>
            <a:ext cx="9753601" cy="2354861"/>
          </a:xfrm>
          <a:prstGeom prst="rect">
            <a:avLst/>
          </a:prstGeom>
        </p:spPr>
        <p:txBody>
          <a:bodyPr/>
          <a:lstStyle>
            <a:lvl1pPr>
              <a:defRPr sz="6200"/>
            </a:lvl1pPr>
          </a:lstStyle>
          <a:p>
            <a:pPr/>
            <a:r>
              <a:t>STANDARDS OF PRACTICE</a:t>
            </a:r>
          </a:p>
        </p:txBody>
      </p:sp>
      <p:pic>
        <p:nvPicPr>
          <p:cNvPr id="158" name="Picture 3" descr="Picture 3"/>
          <p:cNvPicPr>
            <a:picLocks noChangeAspect="1"/>
          </p:cNvPicPr>
          <p:nvPr/>
        </p:nvPicPr>
        <p:blipFill>
          <a:blip r:embed="rId2">
            <a:extLst/>
          </a:blip>
          <a:stretch>
            <a:fillRect/>
          </a:stretch>
        </p:blipFill>
        <p:spPr>
          <a:xfrm>
            <a:off x="11080350" y="26"/>
            <a:ext cx="1607312" cy="3031746"/>
          </a:xfrm>
          <a:prstGeom prst="rect">
            <a:avLst/>
          </a:prstGeom>
          <a:ln w="12700">
            <a:miter lim="400000"/>
          </a:ln>
        </p:spPr>
      </p:pic>
      <p:pic>
        <p:nvPicPr>
          <p:cNvPr id="159" name="Audio 7" descr="Audio 7"/>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855873" fill="hold"/>
                                        <p:tgtEl>
                                          <p:spTgt spid="15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5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Title 1"/>
          <p:cNvSpPr txBox="1"/>
          <p:nvPr>
            <p:ph type="title"/>
          </p:nvPr>
        </p:nvSpPr>
        <p:spPr>
          <a:prstGeom prst="rect">
            <a:avLst/>
          </a:prstGeom>
        </p:spPr>
        <p:txBody>
          <a:bodyPr/>
          <a:lstStyle/>
          <a:p>
            <a:pPr algn="ctr" defTabSz="1261465">
              <a:defRPr sz="6014"/>
            </a:pPr>
            <a:r>
              <a:t>Standard 2</a:t>
            </a:r>
            <a:br/>
            <a:r>
              <a:t> Communicates effectively</a:t>
            </a:r>
          </a:p>
        </p:txBody>
      </p:sp>
      <p:sp>
        <p:nvSpPr>
          <p:cNvPr id="205" name="Content Placeholder 2"/>
          <p:cNvSpPr txBox="1"/>
          <p:nvPr>
            <p:ph type="body" sz="half" idx="1"/>
          </p:nvPr>
        </p:nvSpPr>
        <p:spPr>
          <a:prstGeom prst="rect">
            <a:avLst/>
          </a:prstGeom>
        </p:spPr>
        <p:txBody>
          <a:bodyPr/>
          <a:lstStyle>
            <a:lvl1pPr>
              <a:lnSpc>
                <a:spcPct val="81000"/>
              </a:lnSpc>
            </a:lvl1pPr>
          </a:lstStyle>
          <a:p>
            <a:pPr/>
            <a:r>
              <a:t>Effective communication is fundamental to therapeutic relationships. RHN recognise the critical role that qualified interpreters play in enabling the refugee health nurse to deliver care in everyday practice. </a:t>
            </a:r>
          </a:p>
        </p:txBody>
      </p:sp>
      <p:pic>
        <p:nvPicPr>
          <p:cNvPr id="206" name="Content Placeholder 4" descr="Content Placeholder 4"/>
          <p:cNvPicPr>
            <a:picLocks noChangeAspect="1"/>
          </p:cNvPicPr>
          <p:nvPr/>
        </p:nvPicPr>
        <p:blipFill>
          <a:blip r:embed="rId3">
            <a:extLst/>
          </a:blip>
          <a:stretch>
            <a:fillRect/>
          </a:stretch>
        </p:blipFill>
        <p:spPr>
          <a:xfrm>
            <a:off x="8082280" y="2760666"/>
            <a:ext cx="3493704" cy="5384445"/>
          </a:xfrm>
          <a:prstGeom prst="rect">
            <a:avLst/>
          </a:prstGeom>
          <a:ln w="12700">
            <a:miter lim="400000"/>
          </a:ln>
        </p:spPr>
      </p:pic>
      <p:pic>
        <p:nvPicPr>
          <p:cNvPr id="207" name="Audio 3" descr="Audio 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3390476" fill="hold"/>
                                        <p:tgtEl>
                                          <p:spTgt spid="20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0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Title 1"/>
          <p:cNvSpPr txBox="1"/>
          <p:nvPr>
            <p:ph type="title"/>
          </p:nvPr>
        </p:nvSpPr>
        <p:spPr>
          <a:xfrm>
            <a:off x="894079" y="260097"/>
            <a:ext cx="11216641" cy="2144439"/>
          </a:xfrm>
          <a:prstGeom prst="rect">
            <a:avLst/>
          </a:prstGeom>
        </p:spPr>
        <p:txBody>
          <a:bodyPr/>
          <a:lstStyle/>
          <a:p>
            <a:pPr algn="ctr" defTabSz="1131417">
              <a:defRPr sz="4698"/>
            </a:pPr>
            <a:r>
              <a:t>Standard 3 </a:t>
            </a:r>
            <a:br/>
            <a:r>
              <a:t> Provides culturally safe, and contextually informed care</a:t>
            </a:r>
          </a:p>
        </p:txBody>
      </p:sp>
      <p:sp>
        <p:nvSpPr>
          <p:cNvPr id="212" name="Content Placeholder 2"/>
          <p:cNvSpPr txBox="1"/>
          <p:nvPr>
            <p:ph type="body" sz="half" idx="1"/>
          </p:nvPr>
        </p:nvSpPr>
        <p:spPr>
          <a:xfrm>
            <a:off x="894079" y="2996758"/>
            <a:ext cx="5527041" cy="6188571"/>
          </a:xfrm>
          <a:prstGeom prst="rect">
            <a:avLst/>
          </a:prstGeom>
        </p:spPr>
        <p:txBody>
          <a:bodyPr/>
          <a:lstStyle/>
          <a:p>
            <a:pPr/>
            <a:r>
              <a:t>RHNs are knowledgeable and informed regarding the importance of background, context and culture in the provision of services</a:t>
            </a:r>
          </a:p>
        </p:txBody>
      </p:sp>
      <p:pic>
        <p:nvPicPr>
          <p:cNvPr id="213" name="Content Placeholder 4" descr="Content Placeholder 4"/>
          <p:cNvPicPr>
            <a:picLocks noChangeAspect="1"/>
          </p:cNvPicPr>
          <p:nvPr/>
        </p:nvPicPr>
        <p:blipFill>
          <a:blip r:embed="rId3">
            <a:extLst/>
          </a:blip>
          <a:stretch>
            <a:fillRect/>
          </a:stretch>
        </p:blipFill>
        <p:spPr>
          <a:xfrm>
            <a:off x="7396481" y="2996758"/>
            <a:ext cx="4555959" cy="5695925"/>
          </a:xfrm>
          <a:prstGeom prst="rect">
            <a:avLst/>
          </a:prstGeom>
          <a:ln w="12700">
            <a:miter lim="400000"/>
          </a:ln>
        </p:spPr>
      </p:pic>
      <p:pic>
        <p:nvPicPr>
          <p:cNvPr id="214" name="Audio 3" descr="Audio 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5912384" fill="hold"/>
                                        <p:tgtEl>
                                          <p:spTgt spid="21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Title 1"/>
          <p:cNvSpPr txBox="1"/>
          <p:nvPr>
            <p:ph type="title"/>
          </p:nvPr>
        </p:nvSpPr>
        <p:spPr>
          <a:xfrm>
            <a:off x="894079" y="519290"/>
            <a:ext cx="11216641" cy="1885246"/>
          </a:xfrm>
          <a:prstGeom prst="rect">
            <a:avLst/>
          </a:prstGeom>
        </p:spPr>
        <p:txBody>
          <a:bodyPr/>
          <a:lstStyle/>
          <a:p>
            <a:pPr algn="ctr" defTabSz="988364">
              <a:defRPr sz="4104"/>
            </a:pPr>
            <a:r>
              <a:t>Standard 4 </a:t>
            </a:r>
            <a:br/>
            <a:r>
              <a:t> Conducts a comprehensive nursing assessment</a:t>
            </a:r>
          </a:p>
        </p:txBody>
      </p:sp>
      <p:sp>
        <p:nvSpPr>
          <p:cNvPr id="219" name="Content Placeholder 2"/>
          <p:cNvSpPr txBox="1"/>
          <p:nvPr>
            <p:ph type="body" sz="half" idx="1"/>
          </p:nvPr>
        </p:nvSpPr>
        <p:spPr>
          <a:xfrm>
            <a:off x="894079" y="2986241"/>
            <a:ext cx="5527041" cy="6188570"/>
          </a:xfrm>
          <a:prstGeom prst="rect">
            <a:avLst/>
          </a:prstGeom>
        </p:spPr>
        <p:txBody>
          <a:bodyPr/>
          <a:lstStyle/>
          <a:p>
            <a:pPr/>
            <a:r>
              <a:t> Refugee health nurses conduct a comprehensive and holistic assessment utilising a culturally safe  approach to care. The health assessment is conducted for individuals themselves and within the context of their family groups.</a:t>
            </a:r>
          </a:p>
        </p:txBody>
      </p:sp>
      <p:pic>
        <p:nvPicPr>
          <p:cNvPr id="220" name="Content Placeholder 4" descr="Content Placeholder 4"/>
          <p:cNvPicPr>
            <a:picLocks noChangeAspect="1"/>
          </p:cNvPicPr>
          <p:nvPr/>
        </p:nvPicPr>
        <p:blipFill>
          <a:blip r:embed="rId3">
            <a:extLst/>
          </a:blip>
          <a:stretch>
            <a:fillRect/>
          </a:stretch>
        </p:blipFill>
        <p:spPr>
          <a:xfrm>
            <a:off x="7379517" y="2986245"/>
            <a:ext cx="4256507" cy="5190514"/>
          </a:xfrm>
          <a:prstGeom prst="rect">
            <a:avLst/>
          </a:prstGeom>
          <a:ln w="12700">
            <a:miter lim="400000"/>
          </a:ln>
        </p:spPr>
      </p:pic>
      <p:pic>
        <p:nvPicPr>
          <p:cNvPr id="221" name="Audio 3" descr="Audio 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0257774" fill="hold"/>
                                        <p:tgtEl>
                                          <p:spTgt spid="22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Title 1"/>
          <p:cNvSpPr txBox="1"/>
          <p:nvPr>
            <p:ph type="title"/>
          </p:nvPr>
        </p:nvSpPr>
        <p:spPr>
          <a:prstGeom prst="rect">
            <a:avLst/>
          </a:prstGeom>
        </p:spPr>
        <p:txBody>
          <a:bodyPr/>
          <a:lstStyle/>
          <a:p>
            <a:pPr algn="ctr" defTabSz="754278">
              <a:defRPr sz="3132"/>
            </a:pPr>
            <a:br/>
            <a:r>
              <a:t>Standard 5 </a:t>
            </a:r>
            <a:br/>
            <a:r>
              <a:t>Effectively plans care that meets individual needs</a:t>
            </a:r>
            <a:br/>
          </a:p>
        </p:txBody>
      </p:sp>
      <p:sp>
        <p:nvSpPr>
          <p:cNvPr id="226" name="Content Placeholder 2"/>
          <p:cNvSpPr txBox="1"/>
          <p:nvPr>
            <p:ph type="body" sz="half" idx="1"/>
          </p:nvPr>
        </p:nvSpPr>
        <p:spPr>
          <a:prstGeom prst="rect">
            <a:avLst/>
          </a:prstGeom>
        </p:spPr>
        <p:txBody>
          <a:bodyPr/>
          <a:lstStyle>
            <a:lvl1pPr>
              <a:lnSpc>
                <a:spcPct val="81000"/>
              </a:lnSpc>
            </a:lvl1pPr>
          </a:lstStyle>
          <a:p>
            <a:pPr/>
            <a:r>
              <a:t>Individual and families past experiences and length of settlement directly affects their health priorities and goals.  Refugee health nurses plan ongoing care in discussion with individuals and families to help achieve long term positive health outcomes. </a:t>
            </a:r>
          </a:p>
        </p:txBody>
      </p:sp>
      <p:pic>
        <p:nvPicPr>
          <p:cNvPr id="227" name="Content Placeholder 10" descr="Content Placeholder 10"/>
          <p:cNvPicPr>
            <a:picLocks noChangeAspect="1"/>
          </p:cNvPicPr>
          <p:nvPr/>
        </p:nvPicPr>
        <p:blipFill>
          <a:blip r:embed="rId3">
            <a:extLst/>
          </a:blip>
          <a:stretch>
            <a:fillRect/>
          </a:stretch>
        </p:blipFill>
        <p:spPr>
          <a:xfrm>
            <a:off x="6853201" y="2772075"/>
            <a:ext cx="4346343" cy="4905320"/>
          </a:xfrm>
          <a:prstGeom prst="rect">
            <a:avLst/>
          </a:prstGeom>
          <a:ln w="12700">
            <a:miter lim="400000"/>
          </a:ln>
        </p:spPr>
      </p:pic>
      <p:pic>
        <p:nvPicPr>
          <p:cNvPr id="228" name="Audio 3" descr="Audio 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9751110" fill="hold"/>
                                        <p:tgtEl>
                                          <p:spTgt spid="22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Title 1"/>
          <p:cNvSpPr txBox="1"/>
          <p:nvPr>
            <p:ph type="title"/>
          </p:nvPr>
        </p:nvSpPr>
        <p:spPr>
          <a:xfrm>
            <a:off x="894079" y="124394"/>
            <a:ext cx="11216641" cy="2280142"/>
          </a:xfrm>
          <a:prstGeom prst="rect">
            <a:avLst/>
          </a:prstGeom>
        </p:spPr>
        <p:txBody>
          <a:bodyPr/>
          <a:lstStyle/>
          <a:p>
            <a:pPr algn="ctr" defTabSz="1196441">
              <a:defRPr sz="4968"/>
            </a:pPr>
            <a:r>
              <a:t>Standard 6 </a:t>
            </a:r>
            <a:br/>
            <a:r>
              <a:t>Actively engages in health education and promotion </a:t>
            </a:r>
          </a:p>
        </p:txBody>
      </p:sp>
      <p:sp>
        <p:nvSpPr>
          <p:cNvPr id="233" name="Content Placeholder 2"/>
          <p:cNvSpPr txBox="1"/>
          <p:nvPr>
            <p:ph type="body" sz="half" idx="1"/>
          </p:nvPr>
        </p:nvSpPr>
        <p:spPr>
          <a:prstGeom prst="rect">
            <a:avLst/>
          </a:prstGeom>
        </p:spPr>
        <p:txBody>
          <a:bodyPr/>
          <a:lstStyle>
            <a:lvl1pPr marL="310896" indent="-310896">
              <a:lnSpc>
                <a:spcPct val="81000"/>
              </a:lnSpc>
              <a:defRPr sz="3400"/>
            </a:lvl1pPr>
          </a:lstStyle>
          <a:p>
            <a:pPr/>
            <a:r>
              <a:t>The provision of health education and health promotion is embedded into refugee health nursing practice. Every activity provides opportunities to assist individuals and communities to improve their health through education and building health literacy skills</a:t>
            </a:r>
          </a:p>
        </p:txBody>
      </p:sp>
      <p:pic>
        <p:nvPicPr>
          <p:cNvPr id="234" name="Content Placeholder 17" descr="Content Placeholder 17"/>
          <p:cNvPicPr>
            <a:picLocks noChangeAspect="1"/>
          </p:cNvPicPr>
          <p:nvPr/>
        </p:nvPicPr>
        <p:blipFill>
          <a:blip r:embed="rId3">
            <a:extLst/>
          </a:blip>
          <a:stretch>
            <a:fillRect/>
          </a:stretch>
        </p:blipFill>
        <p:spPr>
          <a:xfrm>
            <a:off x="7606676" y="2596444"/>
            <a:ext cx="3481071" cy="6188570"/>
          </a:xfrm>
          <a:prstGeom prst="rect">
            <a:avLst/>
          </a:prstGeom>
          <a:ln w="12700">
            <a:miter lim="400000"/>
          </a:ln>
        </p:spPr>
      </p:pic>
      <p:pic>
        <p:nvPicPr>
          <p:cNvPr id="235" name="Audio 3" descr="Audio 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0915554" fill="hold"/>
                                        <p:tgtEl>
                                          <p:spTgt spid="23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3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Title 1"/>
          <p:cNvSpPr txBox="1"/>
          <p:nvPr>
            <p:ph type="title"/>
          </p:nvPr>
        </p:nvSpPr>
        <p:spPr>
          <a:xfrm>
            <a:off x="894079" y="226171"/>
            <a:ext cx="11216641" cy="2178365"/>
          </a:xfrm>
          <a:prstGeom prst="rect">
            <a:avLst/>
          </a:prstGeom>
        </p:spPr>
        <p:txBody>
          <a:bodyPr/>
          <a:lstStyle/>
          <a:p>
            <a:pPr algn="ctr" defTabSz="1131417">
              <a:defRPr sz="4698"/>
            </a:pPr>
            <a:r>
              <a:t>Standard 7</a:t>
            </a:r>
            <a:br/>
            <a:r>
              <a:t>Advocates for equitable health access and self determination </a:t>
            </a:r>
          </a:p>
        </p:txBody>
      </p:sp>
      <p:sp>
        <p:nvSpPr>
          <p:cNvPr id="240" name="Content Placeholder 2"/>
          <p:cNvSpPr txBox="1"/>
          <p:nvPr>
            <p:ph type="body" sz="half" idx="1"/>
          </p:nvPr>
        </p:nvSpPr>
        <p:spPr>
          <a:prstGeom prst="rect">
            <a:avLst/>
          </a:prstGeom>
        </p:spPr>
        <p:txBody>
          <a:bodyPr/>
          <a:lstStyle>
            <a:lvl1pPr marL="310896" indent="-310896">
              <a:lnSpc>
                <a:spcPct val="72000"/>
              </a:lnSpc>
              <a:defRPr sz="3400"/>
            </a:lvl1pPr>
          </a:lstStyle>
          <a:p>
            <a:pPr/>
            <a:r>
              <a:t>Refugee health nurses are well placed to help shape policy and influence service delivery through their leadership and vision. Refugee health nurses acknowledge and respect the strength and resilience of people from refugee background and also recognise vulnerability and as such advocate on their behalf.</a:t>
            </a:r>
          </a:p>
        </p:txBody>
      </p:sp>
      <p:pic>
        <p:nvPicPr>
          <p:cNvPr id="241" name="Content Placeholder 4" descr="Content Placeholder 4"/>
          <p:cNvPicPr>
            <a:picLocks noChangeAspect="1"/>
          </p:cNvPicPr>
          <p:nvPr/>
        </p:nvPicPr>
        <p:blipFill>
          <a:blip r:embed="rId3">
            <a:extLst/>
          </a:blip>
          <a:stretch>
            <a:fillRect/>
          </a:stretch>
        </p:blipFill>
        <p:spPr>
          <a:xfrm>
            <a:off x="7828286" y="2863337"/>
            <a:ext cx="3662148" cy="3965313"/>
          </a:xfrm>
          <a:prstGeom prst="rect">
            <a:avLst/>
          </a:prstGeom>
          <a:ln w="12700">
            <a:miter lim="400000"/>
          </a:ln>
        </p:spPr>
      </p:pic>
      <p:pic>
        <p:nvPicPr>
          <p:cNvPr id="242" name="Audio 3" descr="Audio 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5561904" fill="hold"/>
                                        <p:tgtEl>
                                          <p:spTgt spid="24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4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Title 1"/>
          <p:cNvSpPr txBox="1"/>
          <p:nvPr>
            <p:ph type="title"/>
          </p:nvPr>
        </p:nvSpPr>
        <p:spPr>
          <a:prstGeom prst="rect">
            <a:avLst/>
          </a:prstGeom>
        </p:spPr>
        <p:txBody>
          <a:bodyPr/>
          <a:lstStyle>
            <a:lvl1pPr algn="ctr"/>
          </a:lstStyle>
          <a:p>
            <a:pPr/>
            <a:r>
              <a:t>RNA – WHATS NEXT?</a:t>
            </a:r>
          </a:p>
        </p:txBody>
      </p:sp>
      <p:sp>
        <p:nvSpPr>
          <p:cNvPr id="247" name="Content Placeholder 2"/>
          <p:cNvSpPr txBox="1"/>
          <p:nvPr>
            <p:ph type="body" idx="1"/>
          </p:nvPr>
        </p:nvSpPr>
        <p:spPr>
          <a:prstGeom prst="rect">
            <a:avLst/>
          </a:prstGeom>
        </p:spPr>
        <p:txBody>
          <a:bodyPr/>
          <a:lstStyle/>
          <a:p>
            <a:pPr marL="307140" indent="-307140" defTabSz="1287475">
              <a:lnSpc>
                <a:spcPct val="81000"/>
              </a:lnSpc>
              <a:defRPr sz="3762"/>
            </a:pPr>
            <a:r>
              <a:t>Development of professional development framework </a:t>
            </a:r>
          </a:p>
          <a:p>
            <a:pPr marL="307140" indent="-307140" defTabSz="1287475">
              <a:lnSpc>
                <a:spcPct val="81000"/>
              </a:lnSpc>
              <a:defRPr sz="3762"/>
            </a:pPr>
          </a:p>
          <a:p>
            <a:pPr marL="307140" indent="-307140" defTabSz="1287475">
              <a:lnSpc>
                <a:spcPct val="81000"/>
              </a:lnSpc>
              <a:defRPr sz="3762"/>
            </a:pPr>
            <a:r>
              <a:t>What is the knowledge base for practice?</a:t>
            </a:r>
          </a:p>
          <a:p>
            <a:pPr marL="0" indent="0" defTabSz="1287475">
              <a:lnSpc>
                <a:spcPct val="81000"/>
              </a:lnSpc>
              <a:buSzTx/>
              <a:buNone/>
              <a:defRPr sz="3762"/>
            </a:pPr>
          </a:p>
          <a:p>
            <a:pPr marL="307140" indent="-307140" defTabSz="1287475">
              <a:lnSpc>
                <a:spcPct val="81000"/>
              </a:lnSpc>
              <a:defRPr sz="3762"/>
            </a:pPr>
            <a:r>
              <a:t>Qualitative and quantitative research</a:t>
            </a:r>
          </a:p>
          <a:p>
            <a:pPr marL="307140" indent="-307140" defTabSz="1287475">
              <a:lnSpc>
                <a:spcPct val="81000"/>
              </a:lnSpc>
              <a:defRPr sz="3762"/>
            </a:pPr>
          </a:p>
          <a:p>
            <a:pPr marL="307140" indent="-307140" defTabSz="1287475">
              <a:lnSpc>
                <a:spcPct val="81000"/>
              </a:lnSpc>
              <a:defRPr sz="3762"/>
            </a:pPr>
            <a:r>
              <a:t>What are the competencies for the novice RHN?</a:t>
            </a:r>
          </a:p>
          <a:p>
            <a:pPr marL="0" indent="0" defTabSz="1287475">
              <a:lnSpc>
                <a:spcPct val="81000"/>
              </a:lnSpc>
              <a:buSzTx/>
              <a:buNone/>
              <a:defRPr sz="3762"/>
            </a:pPr>
          </a:p>
          <a:p>
            <a:pPr marL="307140" indent="-307140" defTabSz="1287475">
              <a:lnSpc>
                <a:spcPct val="81000"/>
              </a:lnSpc>
              <a:defRPr sz="3762"/>
            </a:pPr>
            <a:r>
              <a:t>What is advanced practice for RHN?</a:t>
            </a:r>
          </a:p>
        </p:txBody>
      </p:sp>
      <p:pic>
        <p:nvPicPr>
          <p:cNvPr id="248" name="Audio 3" descr="Audio 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8991744" fill="hold"/>
                                        <p:tgtEl>
                                          <p:spTgt spid="24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4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Title 1"/>
          <p:cNvSpPr txBox="1"/>
          <p:nvPr>
            <p:ph type="title"/>
          </p:nvPr>
        </p:nvSpPr>
        <p:spPr>
          <a:prstGeom prst="rect">
            <a:avLst/>
          </a:prstGeom>
        </p:spPr>
        <p:txBody>
          <a:bodyPr/>
          <a:lstStyle>
            <a:lvl1pPr algn="ctr" defTabSz="1261465">
              <a:defRPr sz="6014"/>
            </a:lvl1pPr>
          </a:lstStyle>
          <a:p>
            <a:pPr/>
            <a:r>
              <a:t>REFUGEE NURSES OF AUSTRALIA - RNA</a:t>
            </a:r>
          </a:p>
        </p:txBody>
      </p:sp>
      <p:sp>
        <p:nvSpPr>
          <p:cNvPr id="162" name="Content Placeholder 2"/>
          <p:cNvSpPr txBox="1"/>
          <p:nvPr>
            <p:ph type="body" sz="half" idx="1"/>
          </p:nvPr>
        </p:nvSpPr>
        <p:spPr>
          <a:prstGeom prst="rect">
            <a:avLst/>
          </a:prstGeom>
        </p:spPr>
        <p:txBody>
          <a:bodyPr/>
          <a:lstStyle/>
          <a:p>
            <a:pPr marL="310896" indent="-310896">
              <a:defRPr sz="3400"/>
            </a:pPr>
            <a:r>
              <a:t>Launched in October 2016 </a:t>
            </a:r>
          </a:p>
          <a:p>
            <a:pPr marL="0" indent="0">
              <a:buSzTx/>
              <a:buNone/>
              <a:defRPr sz="3400"/>
            </a:pPr>
          </a:p>
          <a:p>
            <a:pPr marL="310896" indent="-310896">
              <a:defRPr sz="3400"/>
            </a:pPr>
            <a:r>
              <a:t>Steering Committee senior nurses across Australia </a:t>
            </a:r>
          </a:p>
          <a:p>
            <a:pPr marL="0" indent="0">
              <a:buSzTx/>
              <a:buNone/>
              <a:defRPr sz="3400"/>
            </a:pPr>
          </a:p>
          <a:p>
            <a:pPr marL="310896" indent="-310896">
              <a:defRPr sz="3400"/>
            </a:pPr>
            <a:r>
              <a:t>Provide a professional platform for nurses working in refugee health </a:t>
            </a:r>
          </a:p>
        </p:txBody>
      </p:sp>
      <p:pic>
        <p:nvPicPr>
          <p:cNvPr id="163" name="Content Placeholder 4" descr="Content Placeholder 4"/>
          <p:cNvPicPr>
            <a:picLocks noChangeAspect="1"/>
          </p:cNvPicPr>
          <p:nvPr/>
        </p:nvPicPr>
        <p:blipFill>
          <a:blip r:embed="rId2">
            <a:extLst/>
          </a:blip>
          <a:stretch>
            <a:fillRect/>
          </a:stretch>
        </p:blipFill>
        <p:spPr>
          <a:xfrm>
            <a:off x="6583680" y="3234266"/>
            <a:ext cx="5527041" cy="4912926"/>
          </a:xfrm>
          <a:prstGeom prst="rect">
            <a:avLst/>
          </a:prstGeom>
          <a:ln w="12700">
            <a:miter lim="400000"/>
          </a:ln>
        </p:spPr>
      </p:pic>
      <p:pic>
        <p:nvPicPr>
          <p:cNvPr id="164" name="Audio 7" descr="Audio 7"/>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5691429" fill="hold"/>
                                        <p:tgtEl>
                                          <p:spTgt spid="16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6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itle 1"/>
          <p:cNvSpPr txBox="1"/>
          <p:nvPr>
            <p:ph type="title"/>
          </p:nvPr>
        </p:nvSpPr>
        <p:spPr>
          <a:xfrm>
            <a:off x="894079" y="519293"/>
            <a:ext cx="11216641" cy="1885246"/>
          </a:xfrm>
          <a:prstGeom prst="rect">
            <a:avLst/>
          </a:prstGeom>
        </p:spPr>
        <p:txBody>
          <a:bodyPr/>
          <a:lstStyle>
            <a:lvl1pPr algn="ctr"/>
          </a:lstStyle>
          <a:p>
            <a:pPr/>
            <a:r>
              <a:t>RNA</a:t>
            </a:r>
          </a:p>
        </p:txBody>
      </p:sp>
      <p:sp>
        <p:nvSpPr>
          <p:cNvPr id="167" name="Content Placeholder 2"/>
          <p:cNvSpPr txBox="1"/>
          <p:nvPr>
            <p:ph type="body" sz="half" idx="1"/>
          </p:nvPr>
        </p:nvSpPr>
        <p:spPr>
          <a:prstGeom prst="rect">
            <a:avLst/>
          </a:prstGeom>
        </p:spPr>
        <p:txBody>
          <a:bodyPr/>
          <a:lstStyle/>
          <a:p>
            <a:pPr marL="312821" indent="-312821">
              <a:lnSpc>
                <a:spcPct val="72000"/>
              </a:lnSpc>
              <a:defRPr sz="2600"/>
            </a:pPr>
            <a:r>
              <a:t>Provide a forum for the exchange of information and resources between refugee health nurses and other relevant stakeholders across Australia.</a:t>
            </a:r>
          </a:p>
          <a:p>
            <a:pPr marL="312821" indent="-312821">
              <a:lnSpc>
                <a:spcPct val="72000"/>
              </a:lnSpc>
              <a:defRPr sz="2600"/>
            </a:pPr>
            <a:r>
              <a:t>Promote best practice in refugee health nursing through quality improvements, professional practice and evidenced based research</a:t>
            </a:r>
          </a:p>
          <a:p>
            <a:pPr marL="312821" indent="-312821">
              <a:lnSpc>
                <a:spcPct val="72000"/>
              </a:lnSpc>
              <a:defRPr sz="2600"/>
            </a:pPr>
            <a:r>
              <a:t>Provide leadership in the development of a national refugee health nurse clinical practice framework including the scope of practice, credentialing and models of care.</a:t>
            </a:r>
          </a:p>
          <a:p>
            <a:pPr marL="312821" indent="-312821">
              <a:lnSpc>
                <a:spcPct val="72000"/>
              </a:lnSpc>
              <a:defRPr sz="2600"/>
            </a:pPr>
            <a:r>
              <a:t>Advocate for refugee and asylum seeker issues.</a:t>
            </a:r>
          </a:p>
        </p:txBody>
      </p:sp>
      <p:pic>
        <p:nvPicPr>
          <p:cNvPr id="168" name="Content Placeholder 4" descr="Content Placeholder 4"/>
          <p:cNvPicPr>
            <a:picLocks noChangeAspect="1"/>
          </p:cNvPicPr>
          <p:nvPr/>
        </p:nvPicPr>
        <p:blipFill>
          <a:blip r:embed="rId2">
            <a:extLst/>
          </a:blip>
          <a:stretch>
            <a:fillRect/>
          </a:stretch>
        </p:blipFill>
        <p:spPr>
          <a:xfrm>
            <a:off x="6583680" y="2959644"/>
            <a:ext cx="5527041" cy="5462169"/>
          </a:xfrm>
          <a:prstGeom prst="rect">
            <a:avLst/>
          </a:prstGeom>
          <a:ln w="12700">
            <a:miter lim="400000"/>
          </a:ln>
        </p:spPr>
      </p:pic>
      <p:pic>
        <p:nvPicPr>
          <p:cNvPr id="169" name="Audio 7" descr="Audio 7"/>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0407619" fill="hold"/>
                                        <p:tgtEl>
                                          <p:spTgt spid="16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6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itle 1"/>
          <p:cNvSpPr txBox="1"/>
          <p:nvPr>
            <p:ph type="title"/>
          </p:nvPr>
        </p:nvSpPr>
        <p:spPr>
          <a:prstGeom prst="rect">
            <a:avLst/>
          </a:prstGeom>
        </p:spPr>
        <p:txBody>
          <a:bodyPr/>
          <a:lstStyle>
            <a:lvl1pPr algn="ctr"/>
          </a:lstStyle>
          <a:p>
            <a:pPr/>
            <a:r>
              <a:t>RNA Steering Committee</a:t>
            </a:r>
          </a:p>
        </p:txBody>
      </p:sp>
      <p:sp>
        <p:nvSpPr>
          <p:cNvPr id="172" name="Text Placeholder 2"/>
          <p:cNvSpPr txBox="1"/>
          <p:nvPr>
            <p:ph type="body" sz="quarter" idx="1"/>
          </p:nvPr>
        </p:nvSpPr>
        <p:spPr>
          <a:xfrm>
            <a:off x="895775" y="2390987"/>
            <a:ext cx="5501638" cy="1171787"/>
          </a:xfrm>
          <a:prstGeom prst="rect">
            <a:avLst/>
          </a:prstGeom>
        </p:spPr>
        <p:txBody>
          <a:bodyPr/>
          <a:lstStyle/>
          <a:p>
            <a:pPr/>
          </a:p>
        </p:txBody>
      </p:sp>
      <p:sp>
        <p:nvSpPr>
          <p:cNvPr id="173" name="Content Placeholder 3"/>
          <p:cNvSpPr txBox="1"/>
          <p:nvPr/>
        </p:nvSpPr>
        <p:spPr>
          <a:xfrm>
            <a:off x="895775" y="3562773"/>
            <a:ext cx="5501638" cy="524030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310896" indent="-310896" algn="l" defTabSz="1300480">
              <a:lnSpc>
                <a:spcPct val="81000"/>
              </a:lnSpc>
              <a:spcBef>
                <a:spcPts val="1400"/>
              </a:spcBef>
              <a:buSzPct val="100000"/>
              <a:buFont typeface="Arial"/>
              <a:buChar char="•"/>
              <a:defRPr b="0" sz="3400">
                <a:solidFill>
                  <a:srgbClr val="000000"/>
                </a:solidFill>
                <a:latin typeface="Calibri"/>
                <a:ea typeface="Calibri"/>
                <a:cs typeface="Calibri"/>
                <a:sym typeface="Calibri"/>
              </a:defRPr>
            </a:pPr>
            <a:r>
              <a:t>Bronwen Blake – NSW</a:t>
            </a:r>
          </a:p>
          <a:p>
            <a:pPr marL="310896" indent="-310896" algn="l" defTabSz="1300480">
              <a:lnSpc>
                <a:spcPct val="81000"/>
              </a:lnSpc>
              <a:spcBef>
                <a:spcPts val="1400"/>
              </a:spcBef>
              <a:buSzPct val="100000"/>
              <a:buFont typeface="Arial"/>
              <a:buChar char="•"/>
              <a:defRPr b="0" sz="3400">
                <a:solidFill>
                  <a:srgbClr val="000000"/>
                </a:solidFill>
                <a:latin typeface="Calibri"/>
                <a:ea typeface="Calibri"/>
                <a:cs typeface="Calibri"/>
                <a:sym typeface="Calibri"/>
              </a:defRPr>
            </a:pPr>
            <a:r>
              <a:t>Lisa Clements – ACT</a:t>
            </a:r>
          </a:p>
          <a:p>
            <a:pPr marL="310896" indent="-310896" algn="l" defTabSz="1300480">
              <a:lnSpc>
                <a:spcPct val="81000"/>
              </a:lnSpc>
              <a:spcBef>
                <a:spcPts val="1400"/>
              </a:spcBef>
              <a:buSzPct val="100000"/>
              <a:buFont typeface="Arial"/>
              <a:buChar char="•"/>
              <a:defRPr b="0" sz="3400">
                <a:solidFill>
                  <a:srgbClr val="000000"/>
                </a:solidFill>
                <a:latin typeface="Calibri"/>
                <a:ea typeface="Calibri"/>
                <a:cs typeface="Calibri"/>
                <a:sym typeface="Calibri"/>
              </a:defRPr>
            </a:pPr>
            <a:r>
              <a:t>Sue Dunford - SA</a:t>
            </a:r>
          </a:p>
          <a:p>
            <a:pPr marL="310896" indent="-310896" algn="l" defTabSz="1300480">
              <a:lnSpc>
                <a:spcPct val="81000"/>
              </a:lnSpc>
              <a:spcBef>
                <a:spcPts val="1400"/>
              </a:spcBef>
              <a:buSzPct val="100000"/>
              <a:buFont typeface="Arial"/>
              <a:buChar char="•"/>
              <a:defRPr b="0" sz="3400">
                <a:solidFill>
                  <a:srgbClr val="000000"/>
                </a:solidFill>
                <a:latin typeface="Calibri"/>
                <a:ea typeface="Calibri"/>
                <a:cs typeface="Calibri"/>
                <a:sym typeface="Calibri"/>
              </a:defRPr>
            </a:pPr>
            <a:r>
              <a:t>Sandy Eagar – NSW (Chairperson)</a:t>
            </a:r>
          </a:p>
          <a:p>
            <a:pPr marL="310896" indent="-310896" algn="l" defTabSz="1300480">
              <a:lnSpc>
                <a:spcPct val="81000"/>
              </a:lnSpc>
              <a:spcBef>
                <a:spcPts val="1400"/>
              </a:spcBef>
              <a:buSzPct val="100000"/>
              <a:buFont typeface="Arial"/>
              <a:buChar char="•"/>
              <a:defRPr b="0" sz="3400">
                <a:solidFill>
                  <a:srgbClr val="000000"/>
                </a:solidFill>
                <a:latin typeface="Calibri"/>
                <a:ea typeface="Calibri"/>
                <a:cs typeface="Calibri"/>
                <a:sym typeface="Calibri"/>
              </a:defRPr>
            </a:pPr>
            <a:r>
              <a:t>Michele Greenwood - NSW</a:t>
            </a:r>
          </a:p>
          <a:p>
            <a:pPr marL="310896" indent="-310896" algn="l" defTabSz="1300480">
              <a:lnSpc>
                <a:spcPct val="81000"/>
              </a:lnSpc>
              <a:spcBef>
                <a:spcPts val="1400"/>
              </a:spcBef>
              <a:buSzPct val="100000"/>
              <a:buFont typeface="Arial"/>
              <a:buChar char="•"/>
              <a:defRPr b="0" sz="3400">
                <a:solidFill>
                  <a:srgbClr val="000000"/>
                </a:solidFill>
                <a:latin typeface="Calibri"/>
                <a:ea typeface="Calibri"/>
                <a:cs typeface="Calibri"/>
                <a:sym typeface="Calibri"/>
              </a:defRPr>
            </a:pPr>
            <a:r>
              <a:t>Meryl Jones – QLD (Webmaster)</a:t>
            </a:r>
          </a:p>
        </p:txBody>
      </p:sp>
      <p:sp>
        <p:nvSpPr>
          <p:cNvPr id="174" name="Text Placeholder 4"/>
          <p:cNvSpPr/>
          <p:nvPr>
            <p:ph type="body" idx="13"/>
          </p:nvPr>
        </p:nvSpPr>
        <p:spPr>
          <a:prstGeom prst="rect">
            <a:avLst/>
          </a:prstGeom>
        </p:spPr>
        <p:txBody>
          <a:bodyPr/>
          <a:lstStyle/>
          <a:p>
            <a:pPr marL="0" indent="0" defTabSz="1300480">
              <a:lnSpc>
                <a:spcPct val="90000"/>
              </a:lnSpc>
              <a:spcBef>
                <a:spcPts val="1400"/>
              </a:spcBef>
              <a:buClrTx/>
              <a:buSzTx/>
              <a:buNone/>
              <a:defRPr b="1" sz="3400">
                <a:solidFill>
                  <a:srgbClr val="000000"/>
                </a:solidFill>
                <a:latin typeface="Calibri"/>
                <a:ea typeface="Calibri"/>
                <a:cs typeface="Calibri"/>
                <a:sym typeface="Calibri"/>
              </a:defRPr>
            </a:pPr>
          </a:p>
        </p:txBody>
      </p:sp>
      <p:sp>
        <p:nvSpPr>
          <p:cNvPr id="175" name="Content Placeholder 5"/>
          <p:cNvSpPr txBox="1"/>
          <p:nvPr/>
        </p:nvSpPr>
        <p:spPr>
          <a:xfrm>
            <a:off x="6583681" y="3562773"/>
            <a:ext cx="5528735" cy="524030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310242" indent="-310242" algn="l" defTabSz="1300480">
              <a:lnSpc>
                <a:spcPct val="81000"/>
              </a:lnSpc>
              <a:spcBef>
                <a:spcPts val="1400"/>
              </a:spcBef>
              <a:buSzPct val="100000"/>
              <a:buFont typeface="Arial"/>
              <a:buChar char="•"/>
              <a:defRPr b="0" sz="3800">
                <a:solidFill>
                  <a:srgbClr val="000000"/>
                </a:solidFill>
                <a:latin typeface="Calibri"/>
                <a:ea typeface="Calibri"/>
                <a:cs typeface="Calibri"/>
                <a:sym typeface="Calibri"/>
              </a:defRPr>
            </a:pPr>
            <a:r>
              <a:t>Brenda Kamau –WA</a:t>
            </a:r>
          </a:p>
          <a:p>
            <a:pPr marL="310242" indent="-310242" algn="l" defTabSz="1300480">
              <a:lnSpc>
                <a:spcPct val="81000"/>
              </a:lnSpc>
              <a:spcBef>
                <a:spcPts val="1400"/>
              </a:spcBef>
              <a:buSzPct val="100000"/>
              <a:buFont typeface="Arial"/>
              <a:buChar char="•"/>
              <a:defRPr b="0" sz="3800">
                <a:solidFill>
                  <a:srgbClr val="000000"/>
                </a:solidFill>
                <a:latin typeface="Calibri"/>
                <a:ea typeface="Calibri"/>
                <a:cs typeface="Calibri"/>
                <a:sym typeface="Calibri"/>
              </a:defRPr>
            </a:pPr>
            <a:r>
              <a:t>Lou Leol - TAS</a:t>
            </a:r>
          </a:p>
          <a:p>
            <a:pPr marL="310242" indent="-310242" algn="l" defTabSz="1300480">
              <a:lnSpc>
                <a:spcPct val="81000"/>
              </a:lnSpc>
              <a:spcBef>
                <a:spcPts val="1400"/>
              </a:spcBef>
              <a:buSzPct val="100000"/>
              <a:buFont typeface="Arial"/>
              <a:buChar char="•"/>
              <a:defRPr b="0" sz="3800">
                <a:solidFill>
                  <a:srgbClr val="000000"/>
                </a:solidFill>
                <a:latin typeface="Calibri"/>
                <a:ea typeface="Calibri"/>
                <a:cs typeface="Calibri"/>
                <a:sym typeface="Calibri"/>
              </a:defRPr>
            </a:pPr>
            <a:r>
              <a:t>Lindy Marlow – VIC</a:t>
            </a:r>
          </a:p>
          <a:p>
            <a:pPr marL="310242" indent="-310242" algn="l" defTabSz="1300480">
              <a:lnSpc>
                <a:spcPct val="81000"/>
              </a:lnSpc>
              <a:spcBef>
                <a:spcPts val="1400"/>
              </a:spcBef>
              <a:buSzPct val="100000"/>
              <a:buFont typeface="Arial"/>
              <a:buChar char="•"/>
              <a:defRPr b="0" sz="3800">
                <a:solidFill>
                  <a:srgbClr val="000000"/>
                </a:solidFill>
                <a:latin typeface="Calibri"/>
                <a:ea typeface="Calibri"/>
                <a:cs typeface="Calibri"/>
                <a:sym typeface="Calibri"/>
              </a:defRPr>
            </a:pPr>
            <a:r>
              <a:t>Leeanne Schmidt – QLD (Secretariat) </a:t>
            </a:r>
          </a:p>
          <a:p>
            <a:pPr marL="310242" indent="-310242" algn="l" defTabSz="1300480">
              <a:lnSpc>
                <a:spcPct val="81000"/>
              </a:lnSpc>
              <a:spcBef>
                <a:spcPts val="1400"/>
              </a:spcBef>
              <a:buSzPct val="100000"/>
              <a:buFont typeface="Arial"/>
              <a:buChar char="•"/>
              <a:defRPr b="0" sz="3800">
                <a:solidFill>
                  <a:srgbClr val="000000"/>
                </a:solidFill>
                <a:latin typeface="Calibri"/>
                <a:ea typeface="Calibri"/>
                <a:cs typeface="Calibri"/>
                <a:sym typeface="Calibri"/>
              </a:defRPr>
            </a:pPr>
            <a:r>
              <a:t>Irene Simonda -NT</a:t>
            </a:r>
          </a:p>
          <a:p>
            <a:pPr marL="310242" indent="-310242" algn="l" defTabSz="1300480">
              <a:lnSpc>
                <a:spcPct val="81000"/>
              </a:lnSpc>
              <a:spcBef>
                <a:spcPts val="1400"/>
              </a:spcBef>
              <a:buSzPct val="100000"/>
              <a:buFont typeface="Arial"/>
              <a:buChar char="•"/>
              <a:defRPr b="0" sz="3800">
                <a:solidFill>
                  <a:srgbClr val="000000"/>
                </a:solidFill>
                <a:latin typeface="Calibri"/>
                <a:ea typeface="Calibri"/>
                <a:cs typeface="Calibri"/>
                <a:sym typeface="Calibri"/>
              </a:defRPr>
            </a:pPr>
            <a:r>
              <a:t>Merilyn Spratling – VIC</a:t>
            </a:r>
          </a:p>
          <a:p>
            <a:pPr marL="310242" indent="-310242" algn="l" defTabSz="1300480">
              <a:lnSpc>
                <a:spcPct val="81000"/>
              </a:lnSpc>
              <a:spcBef>
                <a:spcPts val="1400"/>
              </a:spcBef>
              <a:buSzPct val="100000"/>
              <a:buFont typeface="Arial"/>
              <a:buChar char="•"/>
              <a:defRPr b="0" sz="3800">
                <a:solidFill>
                  <a:srgbClr val="000000"/>
                </a:solidFill>
                <a:latin typeface="Calibri"/>
                <a:ea typeface="Calibri"/>
                <a:cs typeface="Calibri"/>
                <a:sym typeface="Calibri"/>
              </a:defRPr>
            </a:pPr>
            <a:r>
              <a:t>Jan Williams - SA</a:t>
            </a:r>
          </a:p>
        </p:txBody>
      </p:sp>
      <p:pic>
        <p:nvPicPr>
          <p:cNvPr id="176" name="Audio 6" descr="Audio 6"/>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8487617" fill="hold"/>
                                        <p:tgtEl>
                                          <p:spTgt spid="17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7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itle 1"/>
          <p:cNvSpPr txBox="1"/>
          <p:nvPr>
            <p:ph type="title"/>
          </p:nvPr>
        </p:nvSpPr>
        <p:spPr>
          <a:prstGeom prst="rect">
            <a:avLst/>
          </a:prstGeom>
        </p:spPr>
        <p:txBody>
          <a:bodyPr/>
          <a:lstStyle>
            <a:lvl1pPr algn="ctr"/>
          </a:lstStyle>
          <a:p>
            <a:pPr/>
            <a:r>
              <a:t>RNA FORUM 2017</a:t>
            </a:r>
          </a:p>
        </p:txBody>
      </p:sp>
      <p:sp>
        <p:nvSpPr>
          <p:cNvPr id="179" name="Content Placeholder 2"/>
          <p:cNvSpPr txBox="1"/>
          <p:nvPr>
            <p:ph type="body" sz="half" idx="1"/>
          </p:nvPr>
        </p:nvSpPr>
        <p:spPr>
          <a:prstGeom prst="rect">
            <a:avLst/>
          </a:prstGeom>
        </p:spPr>
        <p:txBody>
          <a:bodyPr/>
          <a:lstStyle/>
          <a:p>
            <a:pPr marL="307140" indent="-307140" defTabSz="1287475">
              <a:defRPr sz="3762"/>
            </a:pPr>
            <a:r>
              <a:t>60 Refugee Health Nurses (RHN)</a:t>
            </a:r>
          </a:p>
          <a:p>
            <a:pPr marL="307140" indent="-307140" defTabSz="1287475">
              <a:defRPr sz="3762"/>
            </a:pPr>
            <a:r>
              <a:t>Competency Framework session and brainstorm </a:t>
            </a:r>
          </a:p>
          <a:p>
            <a:pPr marL="307140" indent="-307140" defTabSz="1287475">
              <a:defRPr sz="3762"/>
            </a:pPr>
            <a:r>
              <a:t>What do you do as a refugee health nurse?</a:t>
            </a:r>
          </a:p>
          <a:p>
            <a:pPr marL="307140" indent="-307140" defTabSz="1287475">
              <a:defRPr sz="3762"/>
            </a:pPr>
            <a:r>
              <a:t>What skills do you need to work effectively with refugees?</a:t>
            </a:r>
          </a:p>
        </p:txBody>
      </p:sp>
      <p:pic>
        <p:nvPicPr>
          <p:cNvPr id="180" name="Content Placeholder 8" descr="Content Placeholder 8"/>
          <p:cNvPicPr>
            <a:picLocks noChangeAspect="1"/>
          </p:cNvPicPr>
          <p:nvPr/>
        </p:nvPicPr>
        <p:blipFill>
          <a:blip r:embed="rId2">
            <a:extLst/>
          </a:blip>
          <a:stretch>
            <a:fillRect/>
          </a:stretch>
        </p:blipFill>
        <p:spPr>
          <a:xfrm>
            <a:off x="6583680" y="2596444"/>
            <a:ext cx="5527041" cy="5551947"/>
          </a:xfrm>
          <a:prstGeom prst="rect">
            <a:avLst/>
          </a:prstGeom>
          <a:ln w="12700">
            <a:miter lim="400000"/>
          </a:ln>
        </p:spPr>
      </p:pic>
      <p:pic>
        <p:nvPicPr>
          <p:cNvPr id="181" name="Audio 5" descr="Audio 5"/>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3936508" fill="hold"/>
                                        <p:tgtEl>
                                          <p:spTgt spid="18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8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itle 1"/>
          <p:cNvSpPr txBox="1"/>
          <p:nvPr>
            <p:ph type="title"/>
          </p:nvPr>
        </p:nvSpPr>
        <p:spPr>
          <a:prstGeom prst="rect">
            <a:avLst/>
          </a:prstGeom>
        </p:spPr>
        <p:txBody>
          <a:bodyPr/>
          <a:lstStyle>
            <a:lvl1pPr algn="ctr"/>
          </a:lstStyle>
          <a:p>
            <a:pPr/>
            <a:r>
              <a:t>COMPETENCY FRAMEWORK </a:t>
            </a:r>
          </a:p>
        </p:txBody>
      </p:sp>
      <p:sp>
        <p:nvSpPr>
          <p:cNvPr id="184" name="Content Placeholder 2"/>
          <p:cNvSpPr txBox="1"/>
          <p:nvPr>
            <p:ph type="body" sz="half" idx="1"/>
          </p:nvPr>
        </p:nvSpPr>
        <p:spPr>
          <a:prstGeom prst="rect">
            <a:avLst/>
          </a:prstGeom>
        </p:spPr>
        <p:txBody>
          <a:bodyPr/>
          <a:lstStyle/>
          <a:p>
            <a:pPr/>
            <a:r>
              <a:t>Chaired by Prof Liz Halcomb</a:t>
            </a:r>
          </a:p>
          <a:p>
            <a:pPr/>
            <a:r>
              <a:t>Explored major themes: </a:t>
            </a:r>
          </a:p>
          <a:p>
            <a:pPr/>
            <a:r>
              <a:t>Professional practice</a:t>
            </a:r>
          </a:p>
          <a:p>
            <a:pPr/>
            <a:r>
              <a:t>Nursing Care</a:t>
            </a:r>
          </a:p>
          <a:p>
            <a:pPr/>
            <a:r>
              <a:t>Environment </a:t>
            </a:r>
          </a:p>
          <a:p>
            <a:pPr/>
            <a:r>
              <a:t>Politics</a:t>
            </a:r>
          </a:p>
        </p:txBody>
      </p:sp>
      <p:pic>
        <p:nvPicPr>
          <p:cNvPr id="185" name="Content Placeholder 6" descr="Content Placeholder 6"/>
          <p:cNvPicPr>
            <a:picLocks noChangeAspect="1"/>
          </p:cNvPicPr>
          <p:nvPr/>
        </p:nvPicPr>
        <p:blipFill>
          <a:blip r:embed="rId2">
            <a:extLst/>
          </a:blip>
          <a:stretch>
            <a:fillRect/>
          </a:stretch>
        </p:blipFill>
        <p:spPr>
          <a:xfrm>
            <a:off x="6583680" y="2596444"/>
            <a:ext cx="5527041" cy="5776823"/>
          </a:xfrm>
          <a:prstGeom prst="rect">
            <a:avLst/>
          </a:prstGeom>
          <a:ln w="12700">
            <a:miter lim="400000"/>
          </a:ln>
        </p:spPr>
      </p:pic>
      <p:pic>
        <p:nvPicPr>
          <p:cNvPr id="186" name="Audio 3" descr="Audio 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1573333" fill="hold"/>
                                        <p:tgtEl>
                                          <p:spTgt spid="18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8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itle 1"/>
          <p:cNvSpPr txBox="1"/>
          <p:nvPr>
            <p:ph type="title"/>
          </p:nvPr>
        </p:nvSpPr>
        <p:spPr>
          <a:prstGeom prst="rect">
            <a:avLst/>
          </a:prstGeom>
        </p:spPr>
        <p:txBody>
          <a:bodyPr/>
          <a:lstStyle>
            <a:lvl1pPr algn="ctr"/>
          </a:lstStyle>
          <a:p>
            <a:pPr/>
            <a:r>
              <a:t>STANDARDS OF PRACTICE</a:t>
            </a:r>
          </a:p>
        </p:txBody>
      </p:sp>
      <p:pic>
        <p:nvPicPr>
          <p:cNvPr id="189" name="Content Placeholder 4" descr="Content Placeholder 4"/>
          <p:cNvPicPr>
            <a:picLocks noChangeAspect="1"/>
          </p:cNvPicPr>
          <p:nvPr/>
        </p:nvPicPr>
        <p:blipFill>
          <a:blip r:embed="rId2">
            <a:extLst/>
          </a:blip>
          <a:stretch>
            <a:fillRect/>
          </a:stretch>
        </p:blipFill>
        <p:spPr>
          <a:xfrm>
            <a:off x="8442783" y="2943192"/>
            <a:ext cx="3381327" cy="4928134"/>
          </a:xfrm>
          <a:prstGeom prst="rect">
            <a:avLst/>
          </a:prstGeom>
          <a:ln w="12700">
            <a:miter lim="400000"/>
          </a:ln>
        </p:spPr>
      </p:pic>
      <p:pic>
        <p:nvPicPr>
          <p:cNvPr id="190" name="Content Placeholder 5" descr="Content Placeholder 5"/>
          <p:cNvPicPr>
            <a:picLocks noChangeAspect="1"/>
          </p:cNvPicPr>
          <p:nvPr/>
        </p:nvPicPr>
        <p:blipFill>
          <a:blip r:embed="rId3">
            <a:extLst/>
          </a:blip>
          <a:stretch>
            <a:fillRect/>
          </a:stretch>
        </p:blipFill>
        <p:spPr>
          <a:xfrm>
            <a:off x="941995" y="2596444"/>
            <a:ext cx="5431215" cy="6188570"/>
          </a:xfrm>
          <a:prstGeom prst="rect">
            <a:avLst/>
          </a:prstGeom>
          <a:ln w="12700">
            <a:miter lim="400000"/>
          </a:ln>
        </p:spPr>
      </p:pic>
      <p:pic>
        <p:nvPicPr>
          <p:cNvPr id="191" name="Audio 2" descr="Audio 2"/>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1488254" fill="hold"/>
                                        <p:tgtEl>
                                          <p:spTgt spid="19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9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itle 1"/>
          <p:cNvSpPr txBox="1"/>
          <p:nvPr>
            <p:ph type="title"/>
          </p:nvPr>
        </p:nvSpPr>
        <p:spPr>
          <a:prstGeom prst="rect">
            <a:avLst/>
          </a:prstGeom>
        </p:spPr>
        <p:txBody>
          <a:bodyPr/>
          <a:lstStyle>
            <a:lvl1pPr algn="ctr"/>
          </a:lstStyle>
          <a:p>
            <a:pPr/>
            <a:r>
              <a:t>STANDARDS OF PRACTICE</a:t>
            </a:r>
          </a:p>
        </p:txBody>
      </p:sp>
      <p:sp>
        <p:nvSpPr>
          <p:cNvPr id="194" name="Content Placeholder 2"/>
          <p:cNvSpPr txBox="1"/>
          <p:nvPr>
            <p:ph type="body" idx="1"/>
          </p:nvPr>
        </p:nvSpPr>
        <p:spPr>
          <a:prstGeom prst="rect">
            <a:avLst/>
          </a:prstGeom>
        </p:spPr>
        <p:txBody>
          <a:bodyPr/>
          <a:lstStyle/>
          <a:p>
            <a:pPr marL="0" indent="0">
              <a:buSzTx/>
              <a:buNone/>
            </a:pPr>
            <a:r>
              <a:t>A refugee health nurse is a registered nurse who practices within a variety of clinical environments that uses a primary health care model underpinned by the philosophy of trauma informed care. Refugee health nurses (RHNs) acknowledge the dynamic contemporary political environment and thus advocates and defends the rights of the individual, family and community. RHNs deliver care that is culturally informed, inclusive, sensitive and safe</a:t>
            </a:r>
            <a:r>
              <a:rPr i="1"/>
              <a:t>. </a:t>
            </a:r>
          </a:p>
        </p:txBody>
      </p:sp>
      <p:pic>
        <p:nvPicPr>
          <p:cNvPr id="195" name="Audio 3" descr="Audio 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0078731" fill="hold"/>
                                        <p:tgtEl>
                                          <p:spTgt spid="19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9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itle 1"/>
          <p:cNvSpPr txBox="1"/>
          <p:nvPr>
            <p:ph type="title"/>
          </p:nvPr>
        </p:nvSpPr>
        <p:spPr>
          <a:xfrm>
            <a:off x="761018" y="226201"/>
            <a:ext cx="11216641" cy="2902109"/>
          </a:xfrm>
          <a:prstGeom prst="rect">
            <a:avLst/>
          </a:prstGeom>
        </p:spPr>
        <p:txBody>
          <a:bodyPr/>
          <a:lstStyle/>
          <a:p>
            <a:pPr algn="ctr" defTabSz="1196441">
              <a:defRPr sz="4968"/>
            </a:pPr>
            <a:r>
              <a:t>Standard 1 </a:t>
            </a:r>
            <a:br/>
            <a:r>
              <a:t>Practices in a manner consistent with professional and health systems values</a:t>
            </a:r>
            <a:br/>
          </a:p>
        </p:txBody>
      </p:sp>
      <p:sp>
        <p:nvSpPr>
          <p:cNvPr id="198" name="Content Placeholder 2"/>
          <p:cNvSpPr txBox="1"/>
          <p:nvPr>
            <p:ph type="body" sz="half" idx="1"/>
          </p:nvPr>
        </p:nvSpPr>
        <p:spPr>
          <a:xfrm>
            <a:off x="894079" y="3433274"/>
            <a:ext cx="5527041" cy="5351741"/>
          </a:xfrm>
          <a:prstGeom prst="rect">
            <a:avLst/>
          </a:prstGeom>
        </p:spPr>
        <p:txBody>
          <a:bodyPr/>
          <a:lstStyle>
            <a:lvl1pPr marL="310896" indent="-310896">
              <a:defRPr sz="3400"/>
            </a:lvl1pPr>
          </a:lstStyle>
          <a:p>
            <a:pPr/>
            <a:r>
              <a:t>RHNs recognise and adhere to the national legislation, laws and standards of nursing. Refugee health nursing is embedded within professional, evidence based practice, research and contemporary knowledge.</a:t>
            </a:r>
          </a:p>
        </p:txBody>
      </p:sp>
      <p:pic>
        <p:nvPicPr>
          <p:cNvPr id="199" name="Content Placeholder 6" descr="Content Placeholder 6"/>
          <p:cNvPicPr>
            <a:picLocks noChangeAspect="1"/>
          </p:cNvPicPr>
          <p:nvPr/>
        </p:nvPicPr>
        <p:blipFill>
          <a:blip r:embed="rId3">
            <a:extLst/>
          </a:blip>
          <a:stretch>
            <a:fillRect/>
          </a:stretch>
        </p:blipFill>
        <p:spPr>
          <a:xfrm>
            <a:off x="7213701" y="3433274"/>
            <a:ext cx="4763972" cy="4841806"/>
          </a:xfrm>
          <a:prstGeom prst="rect">
            <a:avLst/>
          </a:prstGeom>
          <a:ln w="12700">
            <a:miter lim="400000"/>
          </a:ln>
        </p:spPr>
      </p:pic>
      <p:pic>
        <p:nvPicPr>
          <p:cNvPr id="200" name="Audio 3" descr="Audio 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124266" y="85795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4413967" fill="hold"/>
                                        <p:tgtEl>
                                          <p:spTgt spid="20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00"/>
                </p:tgtEl>
              </p:cMediaNode>
            </p:audio>
          </p:childTnLst>
        </p:cTn>
      </p:par>
    </p:tnLst>
  </p:timing>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