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notesSlides/notesSlide1.xml" ContentType="application/vnd.openxmlformats-officedocument.presentationml.notesSlide+xml"/>
  <Override PartName="/ppt/media/image7.jpe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Membership not restricted to those working specifically as refugee health nurses – open to any nurse who works with people of refugee background</a:t>
            </a:r>
          </a:p>
          <a:p>
            <a:pPr/>
            <a:r>
              <a:t>Free to join – membership form on the website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6" name="Shape 16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Achievements to date:</a:t>
            </a:r>
          </a:p>
          <a:p>
            <a:pPr marL="171450" indent="-171450">
              <a:buSzPct val="100000"/>
              <a:buChar char="-"/>
            </a:pPr>
            <a:r>
              <a:t>Just completed document outlining the scope of practice of refugee health nurse – what makes refugee health a specialist nursing area, distinct from any other primary care nurse etc</a:t>
            </a:r>
          </a:p>
          <a:p>
            <a:pPr marL="171450" indent="-171450">
              <a:buSzPct val="100000"/>
              <a:buChar char="-"/>
            </a:pPr>
            <a:r>
              <a:t>First national forum October 2017 – next March 2019</a:t>
            </a:r>
          </a:p>
          <a:p>
            <a:pPr marL="171450" indent="-171450">
              <a:buSzPct val="100000"/>
              <a:buChar char="-"/>
            </a:pPr>
            <a:r>
              <a:t>Online webinar on catch up immunisation</a:t>
            </a:r>
          </a:p>
          <a:p>
            <a:pPr marL="171450" indent="-171450">
              <a:buSzPct val="100000"/>
              <a:buChar char="-"/>
            </a:pPr>
            <a:r>
              <a:t>Website – resources</a:t>
            </a:r>
          </a:p>
          <a:p>
            <a:pPr marL="171450" indent="-171450">
              <a:buSzPct val="100000"/>
              <a:buChar char="-"/>
            </a:pPr>
            <a:r>
              <a:t>Regular emails including information about resources and training – some training is online so can be accessed by those working in regional areas</a:t>
            </a:r>
          </a:p>
          <a:p>
            <a:pPr marL="171450" indent="-171450">
              <a:buSzPct val="100000"/>
              <a:buChar char="-"/>
            </a:pPr>
            <a:r>
              <a:t>Letter from RNA exec to PM Malcolm Turnbull re cutting SRSS program for people seeking asylum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Shape 17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More feedback from interstate transfers</a:t>
            </a:r>
          </a:p>
          <a:p>
            <a:pPr/>
            <a:r>
              <a:t>Newsletters</a:t>
            </a:r>
          </a:p>
          <a:p>
            <a:pPr/>
            <a:r>
              <a:t>Continue to support RHNs working regionally to attend meetings/ networking/ professional development events with RHNs from other areas </a:t>
            </a:r>
          </a:p>
          <a:p>
            <a:pPr/>
            <a:r>
              <a:t>Greater advocacy for refugee health workers in regional areas to leverage additional support</a:t>
            </a:r>
          </a:p>
          <a:p>
            <a:pPr/>
            <a:r>
              <a:t>Advocate for government to measure service performance against policy – e.g. interpreter use</a:t>
            </a:r>
          </a:p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Relationship Id="rId4" Type="http://schemas.openxmlformats.org/officeDocument/2006/relationships/image" Target="../media/image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fugeenursesaustralia.org/" TargetMode="External"/><Relationship Id="rId3" Type="http://schemas.openxmlformats.org/officeDocument/2006/relationships/hyperlink" Target="mailto:mirhs@mater.org.au" TargetMode="External"/><Relationship Id="rId4" Type="http://schemas.openxmlformats.org/officeDocument/2006/relationships/hyperlink" Target="http://www.refugeehealthnetworkqld.org.au/" TargetMode="External"/><Relationship Id="rId5" Type="http://schemas.openxmlformats.org/officeDocument/2006/relationships/hyperlink" Target="mailto:vicky.jacobson@mater.org.au" TargetMode="External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homeaffairs.gov.au/ReportsandPublications/Documents/reviews-and-inquiries/joint-standing-comm-enabling-australia.pdf" TargetMode="External"/><Relationship Id="rId3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5.png"/><Relationship Id="rId4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"/>
          <p:cNvSpPr txBox="1"/>
          <p:nvPr>
            <p:ph type="ctrTitle"/>
          </p:nvPr>
        </p:nvSpPr>
        <p:spPr>
          <a:xfrm>
            <a:off x="755576" y="2436311"/>
            <a:ext cx="7772401" cy="147002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The role of Networks in supporting regional areas </a:t>
            </a:r>
          </a:p>
        </p:txBody>
      </p:sp>
      <p:sp>
        <p:nvSpPr>
          <p:cNvPr id="113" name="Subtitle 2"/>
          <p:cNvSpPr txBox="1"/>
          <p:nvPr>
            <p:ph type="subTitle" sz="quarter" idx="1"/>
          </p:nvPr>
        </p:nvSpPr>
        <p:spPr>
          <a:xfrm>
            <a:off x="467543" y="4581128"/>
            <a:ext cx="8208914" cy="1176537"/>
          </a:xfrm>
          <a:prstGeom prst="rect">
            <a:avLst/>
          </a:prstGeom>
        </p:spPr>
        <p:txBody>
          <a:bodyPr/>
          <a:lstStyle/>
          <a:p>
            <a:pPr defTabSz="886968">
              <a:defRPr sz="3104"/>
            </a:pPr>
            <a:r>
              <a:t>Meryl Jones – Refugee Nurses Australia</a:t>
            </a:r>
          </a:p>
          <a:p>
            <a:pPr defTabSz="886968">
              <a:defRPr sz="3104"/>
            </a:pPr>
            <a:r>
              <a:t>Vicky Jacobson – Refugee Health Network Qld</a:t>
            </a:r>
          </a:p>
        </p:txBody>
      </p:sp>
      <p:pic>
        <p:nvPicPr>
          <p:cNvPr id="11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7543" y="260647"/>
            <a:ext cx="2175665" cy="21756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56176" y="107312"/>
            <a:ext cx="2824374" cy="232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RNA – who we are</a:t>
            </a:r>
          </a:p>
        </p:txBody>
      </p:sp>
      <p:sp>
        <p:nvSpPr>
          <p:cNvPr id="156" name="Content Placeholder 2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  <a:r>
              <a:t>Established January 2016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  <a:r>
              <a:t>National focus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  <a:r>
              <a:t>There are refugee health nurses in every state and territory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  <a:r>
              <a:t>Provides an opportunity for nurses working with people from a refugee background to share resources, be advocates, contribute to clinical guidelines and be involved in community of practice opportunities.</a:t>
            </a:r>
          </a:p>
        </p:txBody>
      </p:sp>
      <p:pic>
        <p:nvPicPr>
          <p:cNvPr id="157" name="Content Placeholder 4" descr="Content Placeholder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8200" y="2521841"/>
            <a:ext cx="4038600" cy="2682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52320" y="5328096"/>
            <a:ext cx="1399469" cy="13994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RNA – what we do</a:t>
            </a:r>
          </a:p>
        </p:txBody>
      </p:sp>
      <p:sp>
        <p:nvSpPr>
          <p:cNvPr id="163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36042" indent="-336042" defTabSz="896111">
              <a:lnSpc>
                <a:spcPct val="80000"/>
              </a:lnSpc>
              <a:spcBef>
                <a:spcPts val="600"/>
              </a:spcBef>
              <a:defRPr sz="2842"/>
            </a:pPr>
            <a:r>
              <a:t>Provide a forum for the exchange of information and resources between refugee health nurses and other relevant stakeholders across Australia.</a:t>
            </a:r>
          </a:p>
          <a:p>
            <a:pPr marL="336042" indent="-336042" defTabSz="896111">
              <a:lnSpc>
                <a:spcPct val="80000"/>
              </a:lnSpc>
              <a:spcBef>
                <a:spcPts val="600"/>
              </a:spcBef>
              <a:defRPr sz="2842"/>
            </a:pPr>
            <a:r>
              <a:t>Promote best practice in refugee health nursing through quality improvements, professional practice and evidenced based research </a:t>
            </a:r>
          </a:p>
          <a:p>
            <a:pPr marL="336042" indent="-336042" defTabSz="896111">
              <a:lnSpc>
                <a:spcPct val="80000"/>
              </a:lnSpc>
              <a:spcBef>
                <a:spcPts val="600"/>
              </a:spcBef>
              <a:defRPr sz="2842"/>
            </a:pPr>
            <a:r>
              <a:t>Provide leadership in the development of a national refugee health nurse clinical practice framework including the scope of practice, credentialing and models of care.</a:t>
            </a:r>
          </a:p>
          <a:p>
            <a:pPr marL="336042" indent="-336042" defTabSz="896111">
              <a:lnSpc>
                <a:spcPct val="80000"/>
              </a:lnSpc>
              <a:spcBef>
                <a:spcPts val="600"/>
              </a:spcBef>
              <a:defRPr sz="2842"/>
            </a:pPr>
            <a:r>
              <a:t>Advocate for refugee and asylum seeker issues.</a:t>
            </a:r>
          </a:p>
        </p:txBody>
      </p:sp>
      <p:pic>
        <p:nvPicPr>
          <p:cNvPr id="16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8384" y="5661247"/>
            <a:ext cx="1024336" cy="10243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32104">
              <a:defRPr sz="3549"/>
            </a:lvl1pPr>
          </a:lstStyle>
          <a:p>
            <a:pPr/>
            <a:r>
              <a:t>What RNA does to support regional workers</a:t>
            </a:r>
          </a:p>
        </p:txBody>
      </p:sp>
      <p:sp>
        <p:nvSpPr>
          <p:cNvPr id="169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2/3 RNA members in regional areas felt network supports their work</a:t>
            </a:r>
          </a:p>
          <a:p>
            <a:pPr/>
            <a:r>
              <a:t>Resources and education</a:t>
            </a:r>
          </a:p>
          <a:p>
            <a:pPr/>
            <a:r>
              <a:t>Interstate transfer process</a:t>
            </a:r>
          </a:p>
          <a:p>
            <a:pPr/>
            <a:r>
              <a:t>Connection to refugee health nurses in other services</a:t>
            </a:r>
          </a:p>
        </p:txBody>
      </p:sp>
      <p:pic>
        <p:nvPicPr>
          <p:cNvPr id="17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97811" y="5157192"/>
            <a:ext cx="1538885" cy="15388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96111">
              <a:defRPr sz="3822"/>
            </a:lvl1pPr>
          </a:lstStyle>
          <a:p>
            <a:pPr/>
            <a:r>
              <a:t>What more can RNA do in the future?</a:t>
            </a:r>
          </a:p>
        </p:txBody>
      </p:sp>
      <p:sp>
        <p:nvSpPr>
          <p:cNvPr id="173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Feedback on interstate transfer process</a:t>
            </a:r>
          </a:p>
          <a:p>
            <a:pPr/>
            <a:r>
              <a:t>Newsletter</a:t>
            </a:r>
          </a:p>
          <a:p>
            <a:pPr/>
            <a:r>
              <a:t>Increase opportunities for face to face networking</a:t>
            </a:r>
          </a:p>
          <a:p>
            <a:pPr/>
            <a:r>
              <a:t>Advocate for those in rural areas</a:t>
            </a:r>
          </a:p>
          <a:p>
            <a:pPr/>
            <a:r>
              <a:t>Advocate for policies affecting refugee health to be put into practice (e.g. interpreter policy)</a:t>
            </a:r>
          </a:p>
        </p:txBody>
      </p:sp>
      <p:pic>
        <p:nvPicPr>
          <p:cNvPr id="17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86824" y="5445223"/>
            <a:ext cx="1265895" cy="12658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1"/>
          <p:cNvSpPr txBox="1"/>
          <p:nvPr>
            <p:ph type="title"/>
          </p:nvPr>
        </p:nvSpPr>
        <p:spPr>
          <a:xfrm>
            <a:off x="446856" y="148779"/>
            <a:ext cx="8229601" cy="1143001"/>
          </a:xfrm>
          <a:prstGeom prst="rect">
            <a:avLst/>
          </a:prstGeom>
        </p:spPr>
        <p:txBody>
          <a:bodyPr/>
          <a:lstStyle>
            <a:lvl1pPr>
              <a:defRPr b="1" sz="6000"/>
            </a:lvl1pPr>
          </a:lstStyle>
          <a:p>
            <a:pPr/>
            <a:r>
              <a:t>Thank you</a:t>
            </a:r>
          </a:p>
        </p:txBody>
      </p:sp>
      <p:sp>
        <p:nvSpPr>
          <p:cNvPr id="179" name="Content Placeholder 2"/>
          <p:cNvSpPr txBox="1"/>
          <p:nvPr>
            <p:ph type="body" sz="half" idx="1"/>
          </p:nvPr>
        </p:nvSpPr>
        <p:spPr>
          <a:xfrm>
            <a:off x="77662" y="3552647"/>
            <a:ext cx="4337452" cy="305720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sz="2300"/>
            </a:pPr>
            <a:r>
              <a:t>Website:</a:t>
            </a:r>
            <a:endParaRPr sz="2700"/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sz="23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www.refugeenursesaustralia.org/</a:t>
            </a:r>
            <a:endParaRPr sz="2800"/>
          </a:p>
          <a:p>
            <a:pPr marL="0" indent="0">
              <a:lnSpc>
                <a:spcPct val="80000"/>
              </a:lnSpc>
              <a:spcBef>
                <a:spcPts val="600"/>
              </a:spcBef>
              <a:buSzTx/>
              <a:buNone/>
              <a:defRPr sz="2800"/>
            </a:pPr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b="1" sz="2300"/>
            </a:pPr>
            <a:r>
              <a:t>Meryl Jones</a:t>
            </a:r>
            <a:br/>
            <a:r>
              <a:rPr b="0"/>
              <a:t>Nurse Unit Manager</a:t>
            </a:r>
            <a:br>
              <a:rPr b="0"/>
            </a:br>
            <a:r>
              <a:rPr b="0"/>
              <a:t>Mater Refugee Health Service</a:t>
            </a:r>
            <a:endParaRPr sz="2700"/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sz="2300"/>
            </a:pPr>
            <a:r>
              <a:t>Email: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mirhs@mater.org.au</a:t>
            </a:r>
            <a:endParaRPr sz="2800"/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sz="2300"/>
            </a:pPr>
            <a:r>
              <a:t>Ph: 07 3163 2891</a:t>
            </a:r>
          </a:p>
        </p:txBody>
      </p:sp>
      <p:sp>
        <p:nvSpPr>
          <p:cNvPr id="180" name="Content Placeholder 2"/>
          <p:cNvSpPr txBox="1"/>
          <p:nvPr/>
        </p:nvSpPr>
        <p:spPr>
          <a:xfrm>
            <a:off x="4490118" y="3573015"/>
            <a:ext cx="4659962" cy="3186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t>Website: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www.refugeehealth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networkqld.org.au/</a:t>
            </a:r>
          </a:p>
          <a:p>
            <a:pPr>
              <a:lnSpc>
                <a:spcPct val="80000"/>
              </a:lnSpc>
              <a:spcBef>
                <a:spcPts val="700"/>
              </a:spcBef>
              <a:defRPr sz="2400"/>
            </a:pPr>
          </a:p>
          <a:p>
            <a:pPr>
              <a:lnSpc>
                <a:spcPct val="80000"/>
              </a:lnSpc>
              <a:spcBef>
                <a:spcPts val="500"/>
              </a:spcBef>
              <a:defRPr b="1" sz="2400"/>
            </a:pPr>
            <a:r>
              <a:t>Vicky Jacobson</a:t>
            </a:r>
            <a:endParaRPr sz="3200"/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t>Network Coordinator</a:t>
            </a:r>
            <a:endParaRPr sz="3200"/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t>Refugee Health Network Qld</a:t>
            </a:r>
            <a:endParaRPr sz="3200"/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t>Email: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vicky.jacobson@mater.org.au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t>Ph: 07 3163 2958</a:t>
            </a:r>
          </a:p>
        </p:txBody>
      </p:sp>
      <p:pic>
        <p:nvPicPr>
          <p:cNvPr id="181" name="Picture 2" descr="Picture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9542" y="1150694"/>
            <a:ext cx="4304529" cy="22554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Picture 3" descr="Picture 3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674234" y="1174111"/>
            <a:ext cx="4291729" cy="20884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"/>
          <p:cNvSpPr txBox="1"/>
          <p:nvPr>
            <p:ph type="title"/>
          </p:nvPr>
        </p:nvSpPr>
        <p:spPr>
          <a:xfrm>
            <a:off x="457200" y="274638"/>
            <a:ext cx="8229600" cy="77809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Who is arriving?</a:t>
            </a:r>
          </a:p>
        </p:txBody>
      </p:sp>
      <p:sp>
        <p:nvSpPr>
          <p:cNvPr id="118" name="Content Placeholder 2"/>
          <p:cNvSpPr txBox="1"/>
          <p:nvPr>
            <p:ph type="body" idx="1"/>
          </p:nvPr>
        </p:nvSpPr>
        <p:spPr>
          <a:xfrm>
            <a:off x="467543" y="1124743"/>
            <a:ext cx="8229601" cy="5544618"/>
          </a:xfrm>
          <a:prstGeom prst="rect">
            <a:avLst/>
          </a:prstGeom>
        </p:spPr>
        <p:txBody>
          <a:bodyPr/>
          <a:lstStyle/>
          <a:p>
            <a:pPr marL="339470" indent="-339470" defTabSz="905255">
              <a:lnSpc>
                <a:spcPct val="80000"/>
              </a:lnSpc>
              <a:spcBef>
                <a:spcPts val="500"/>
              </a:spcBef>
              <a:defRPr sz="2178"/>
            </a:pPr>
            <a:r>
              <a:t>Increasing trends towards regional settlement</a:t>
            </a:r>
          </a:p>
          <a:p>
            <a:pPr marL="0" indent="0" defTabSz="905255">
              <a:lnSpc>
                <a:spcPct val="80000"/>
              </a:lnSpc>
              <a:spcBef>
                <a:spcPts val="500"/>
              </a:spcBef>
              <a:buSzTx/>
              <a:buNone/>
              <a:defRPr b="1" sz="2178"/>
            </a:pPr>
          </a:p>
          <a:p>
            <a:pPr marL="339470" indent="-339470" defTabSz="905255">
              <a:lnSpc>
                <a:spcPct val="80000"/>
              </a:lnSpc>
              <a:spcBef>
                <a:spcPts val="500"/>
              </a:spcBef>
              <a:defRPr b="1" sz="2178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Australian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Government response to the Joint Standing Committee on Migration report: Enabling Australia Inquiry into the Migration Treatment of Disability November 2012: </a:t>
            </a:r>
            <a:r>
              <a:t> </a:t>
            </a:r>
            <a:r>
              <a:rPr b="0"/>
              <a:t>From July 2012, </a:t>
            </a:r>
            <a:r>
              <a:rPr b="0" i="1"/>
              <a:t>the health waiver for humanitarian visa applicants was streamlined. Under the streamlined health waiver, a humanitarian visa processing officer will not consider any costs for health or community care services undue. This means that a health waiver can be granted more efficiently.. </a:t>
            </a:r>
            <a:endParaRPr i="1"/>
          </a:p>
          <a:p>
            <a:pPr lvl="1" marL="735520" indent="-282892" defTabSz="905255">
              <a:lnSpc>
                <a:spcPct val="80000"/>
              </a:lnSpc>
              <a:spcBef>
                <a:spcPts val="400"/>
              </a:spcBef>
              <a:defRPr sz="1881"/>
            </a:pPr>
            <a:r>
              <a:t>Welcome decision however the impact of this policy has resulted in ↑ disability which has health and support implications.</a:t>
            </a:r>
          </a:p>
          <a:p>
            <a:pPr marL="339470" indent="-339470" defTabSz="905255">
              <a:lnSpc>
                <a:spcPct val="80000"/>
              </a:lnSpc>
              <a:spcBef>
                <a:spcPts val="500"/>
              </a:spcBef>
              <a:defRPr sz="2178"/>
            </a:pPr>
          </a:p>
          <a:p>
            <a:pPr marL="0" indent="0" defTabSz="905255">
              <a:lnSpc>
                <a:spcPct val="80000"/>
              </a:lnSpc>
              <a:spcBef>
                <a:spcPts val="500"/>
              </a:spcBef>
              <a:buSzTx/>
              <a:buNone/>
              <a:defRPr sz="2178"/>
            </a:pPr>
            <a:r>
              <a:t>Other vulnerable groups:</a:t>
            </a:r>
          </a:p>
          <a:p>
            <a:pPr marL="339470" indent="-339470" defTabSz="905255">
              <a:lnSpc>
                <a:spcPct val="80000"/>
              </a:lnSpc>
              <a:spcBef>
                <a:spcPts val="500"/>
              </a:spcBef>
              <a:defRPr sz="2178"/>
            </a:pPr>
            <a:r>
              <a:t>Women at Risk visa category</a:t>
            </a:r>
          </a:p>
          <a:p>
            <a:pPr marL="339470" indent="-339470" defTabSz="905255">
              <a:lnSpc>
                <a:spcPct val="80000"/>
              </a:lnSpc>
              <a:spcBef>
                <a:spcPts val="500"/>
              </a:spcBef>
              <a:defRPr sz="2178"/>
            </a:pPr>
            <a:r>
              <a:t>Communities with complex needs  e.g.</a:t>
            </a:r>
          </a:p>
          <a:p>
            <a:pPr lvl="1" marL="735520" indent="-282892" defTabSz="905255">
              <a:lnSpc>
                <a:spcPct val="80000"/>
              </a:lnSpc>
              <a:spcBef>
                <a:spcPts val="400"/>
              </a:spcBef>
              <a:defRPr sz="1881"/>
            </a:pPr>
            <a:r>
              <a:t>Yazidi – high exposure to torture/ trauma history</a:t>
            </a:r>
          </a:p>
          <a:p>
            <a:pPr lvl="1" marL="735520" indent="-282892" defTabSz="905255">
              <a:lnSpc>
                <a:spcPct val="80000"/>
              </a:lnSpc>
              <a:spcBef>
                <a:spcPts val="400"/>
              </a:spcBef>
              <a:defRPr sz="1881"/>
            </a:pPr>
            <a:r>
              <a:t>Emerging communities – access to interpreters</a:t>
            </a:r>
          </a:p>
        </p:txBody>
      </p:sp>
      <p:pic>
        <p:nvPicPr>
          <p:cNvPr id="119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87900" y="5429448"/>
            <a:ext cx="1692649" cy="13957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87900" y="5429448"/>
            <a:ext cx="1692649" cy="1395771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Content Placeholder 2"/>
          <p:cNvSpPr txBox="1"/>
          <p:nvPr>
            <p:ph type="body" sz="half" idx="1"/>
          </p:nvPr>
        </p:nvSpPr>
        <p:spPr>
          <a:xfrm>
            <a:off x="179512" y="1196752"/>
            <a:ext cx="3384376" cy="4525963"/>
          </a:xfrm>
          <a:prstGeom prst="rect">
            <a:avLst/>
          </a:prstGeom>
        </p:spPr>
        <p:txBody>
          <a:bodyPr/>
          <a:lstStyle/>
          <a:p>
            <a:pPr marL="0" indent="0" defTabSz="448055">
              <a:spcBef>
                <a:spcPts val="400"/>
              </a:spcBef>
              <a:buSzTx/>
              <a:buNone/>
              <a:defRPr b="1" sz="1960">
                <a:solidFill>
                  <a:srgbClr val="2A2E2E"/>
                </a:solidFill>
              </a:defRPr>
            </a:pPr>
            <a:r>
              <a:t>Barriers to accessing care:</a:t>
            </a:r>
          </a:p>
          <a:p>
            <a:pPr lvl="1" marL="728091" indent="-280035" defTabSz="448055">
              <a:lnSpc>
                <a:spcPct val="120000"/>
              </a:lnSpc>
              <a:spcBef>
                <a:spcPts val="400"/>
              </a:spcBef>
              <a:buFontTx/>
              <a:buChar char="▪"/>
              <a:defRPr sz="1960">
                <a:solidFill>
                  <a:srgbClr val="2A2E2E"/>
                </a:solidFill>
              </a:defRPr>
            </a:pPr>
            <a:r>
              <a:t>language and cultural barriers</a:t>
            </a:r>
            <a:endParaRPr sz="2744"/>
          </a:p>
          <a:p>
            <a:pPr lvl="1" marL="728091" indent="-280035" defTabSz="448055">
              <a:lnSpc>
                <a:spcPct val="120000"/>
              </a:lnSpc>
              <a:spcBef>
                <a:spcPts val="400"/>
              </a:spcBef>
              <a:buFontTx/>
              <a:buChar char="▪"/>
              <a:defRPr sz="1960">
                <a:solidFill>
                  <a:srgbClr val="2A2E2E"/>
                </a:solidFill>
              </a:defRPr>
            </a:pPr>
            <a:r>
              <a:t>trust</a:t>
            </a:r>
            <a:endParaRPr sz="2744"/>
          </a:p>
          <a:p>
            <a:pPr lvl="1" marL="728091" indent="-280035" defTabSz="448055">
              <a:lnSpc>
                <a:spcPct val="120000"/>
              </a:lnSpc>
              <a:spcBef>
                <a:spcPts val="400"/>
              </a:spcBef>
              <a:buFontTx/>
              <a:buChar char="▪"/>
              <a:defRPr sz="1960">
                <a:solidFill>
                  <a:srgbClr val="2A2E2E"/>
                </a:solidFill>
              </a:defRPr>
            </a:pPr>
            <a:r>
              <a:t>low health literacy</a:t>
            </a:r>
            <a:endParaRPr sz="2744"/>
          </a:p>
          <a:p>
            <a:pPr lvl="1" marL="728091" indent="-280035" defTabSz="448055">
              <a:lnSpc>
                <a:spcPct val="120000"/>
              </a:lnSpc>
              <a:spcBef>
                <a:spcPts val="400"/>
              </a:spcBef>
              <a:buFontTx/>
              <a:buChar char="▪"/>
              <a:defRPr sz="1960">
                <a:solidFill>
                  <a:srgbClr val="2A2E2E"/>
                </a:solidFill>
              </a:defRPr>
            </a:pPr>
            <a:r>
              <a:t>unfamiliarity with the Australian health system</a:t>
            </a:r>
            <a:endParaRPr sz="2744"/>
          </a:p>
          <a:p>
            <a:pPr lvl="1" marL="728091" indent="-280035" defTabSz="448055">
              <a:lnSpc>
                <a:spcPct val="120000"/>
              </a:lnSpc>
              <a:spcBef>
                <a:spcPts val="400"/>
              </a:spcBef>
              <a:buFontTx/>
              <a:buChar char="▪"/>
              <a:defRPr sz="1960">
                <a:solidFill>
                  <a:srgbClr val="2A2E2E"/>
                </a:solidFill>
              </a:defRPr>
            </a:pPr>
            <a:r>
              <a:t>cost of care</a:t>
            </a:r>
            <a:endParaRPr sz="2744"/>
          </a:p>
          <a:p>
            <a:pPr lvl="1" marL="728091" indent="-280035" defTabSz="448055">
              <a:lnSpc>
                <a:spcPct val="120000"/>
              </a:lnSpc>
              <a:spcBef>
                <a:spcPts val="400"/>
              </a:spcBef>
              <a:buFontTx/>
              <a:buChar char="▪"/>
              <a:defRPr sz="1960">
                <a:solidFill>
                  <a:srgbClr val="2A2E2E"/>
                </a:solidFill>
              </a:defRPr>
            </a:pPr>
            <a:r>
              <a:t>health professionals’ inexperience with refugee health</a:t>
            </a:r>
          </a:p>
        </p:txBody>
      </p:sp>
      <p:sp>
        <p:nvSpPr>
          <p:cNvPr id="123" name="Rectangle 5"/>
          <p:cNvSpPr txBox="1"/>
          <p:nvPr/>
        </p:nvSpPr>
        <p:spPr>
          <a:xfrm>
            <a:off x="158697" y="332655"/>
            <a:ext cx="8955942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4000"/>
            </a:lvl1pPr>
          </a:lstStyle>
          <a:p>
            <a:pPr/>
            <a:r>
              <a:t>Challenges from a health perspective</a:t>
            </a:r>
          </a:p>
        </p:txBody>
      </p:sp>
      <p:sp>
        <p:nvSpPr>
          <p:cNvPr id="124" name="Rectangle 6"/>
          <p:cNvSpPr txBox="1"/>
          <p:nvPr/>
        </p:nvSpPr>
        <p:spPr>
          <a:xfrm>
            <a:off x="4067943" y="1196752"/>
            <a:ext cx="4823066" cy="4668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400"/>
              </a:spcBef>
              <a:defRPr b="1" sz="2000">
                <a:solidFill>
                  <a:srgbClr val="2A2E2E"/>
                </a:solidFill>
              </a:defRPr>
            </a:pPr>
            <a:r>
              <a:t>Presenting health issues:</a:t>
            </a:r>
          </a:p>
          <a:p>
            <a:pPr lvl="1" marL="742950" indent="-285750" defTabSz="457200">
              <a:lnSpc>
                <a:spcPct val="120000"/>
              </a:lnSpc>
              <a:spcBef>
                <a:spcPts val="400"/>
              </a:spcBef>
              <a:buSzPct val="100000"/>
              <a:buChar char="▪"/>
              <a:defRPr sz="2000"/>
            </a:pPr>
            <a:r>
              <a:t>infectious and parasitic disease</a:t>
            </a:r>
          </a:p>
          <a:p>
            <a:pPr lvl="1" marL="742950" indent="-285750" defTabSz="457200">
              <a:lnSpc>
                <a:spcPct val="120000"/>
              </a:lnSpc>
              <a:spcBef>
                <a:spcPts val="400"/>
              </a:spcBef>
              <a:buSzPct val="100000"/>
              <a:buChar char="▪"/>
              <a:defRPr sz="2000">
                <a:solidFill>
                  <a:srgbClr val="2A2E2E"/>
                </a:solidFill>
              </a:defRPr>
            </a:pPr>
            <a:r>
              <a:t>nutritional deficiencies</a:t>
            </a:r>
          </a:p>
          <a:p>
            <a:pPr lvl="1" marL="742950" indent="-285750" defTabSz="457200">
              <a:lnSpc>
                <a:spcPct val="120000"/>
              </a:lnSpc>
              <a:spcBef>
                <a:spcPts val="400"/>
              </a:spcBef>
              <a:buSzPct val="100000"/>
              <a:buChar char="▪"/>
              <a:defRPr sz="2000">
                <a:solidFill>
                  <a:srgbClr val="2A2E2E"/>
                </a:solidFill>
              </a:defRPr>
            </a:pPr>
            <a:r>
              <a:t>Chronic diseases</a:t>
            </a:r>
          </a:p>
          <a:p>
            <a:pPr lvl="1" marL="742950" indent="-285750" defTabSz="457200">
              <a:lnSpc>
                <a:spcPct val="120000"/>
              </a:lnSpc>
              <a:spcBef>
                <a:spcPts val="400"/>
              </a:spcBef>
              <a:buSzPct val="100000"/>
              <a:buChar char="▪"/>
              <a:defRPr sz="2000"/>
            </a:pPr>
            <a:r>
              <a:t>poor oral health</a:t>
            </a:r>
          </a:p>
          <a:p>
            <a:pPr lvl="1" marL="742950" indent="-285750" defTabSz="457200">
              <a:lnSpc>
                <a:spcPct val="120000"/>
              </a:lnSpc>
              <a:spcBef>
                <a:spcPts val="400"/>
              </a:spcBef>
              <a:buSzPct val="100000"/>
              <a:buChar char="▪"/>
              <a:defRPr sz="2000">
                <a:solidFill>
                  <a:srgbClr val="2A2E2E"/>
                </a:solidFill>
              </a:defRPr>
            </a:pPr>
            <a:r>
              <a:t>low levels of immunisation</a:t>
            </a:r>
          </a:p>
          <a:p>
            <a:pPr lvl="1" marL="742950" indent="-285750" defTabSz="457200">
              <a:lnSpc>
                <a:spcPct val="120000"/>
              </a:lnSpc>
              <a:spcBef>
                <a:spcPts val="400"/>
              </a:spcBef>
              <a:buSzPct val="100000"/>
              <a:buChar char="▪"/>
              <a:defRPr sz="2000">
                <a:solidFill>
                  <a:srgbClr val="2A2E2E"/>
                </a:solidFill>
              </a:defRPr>
            </a:pPr>
            <a:r>
              <a:t>Torture &amp; trauma – mental health issues</a:t>
            </a:r>
          </a:p>
          <a:p>
            <a:pPr lvl="1" marL="742950" indent="-285750" defTabSz="457200">
              <a:lnSpc>
                <a:spcPct val="120000"/>
              </a:lnSpc>
              <a:spcBef>
                <a:spcPts val="400"/>
              </a:spcBef>
              <a:buSzPct val="100000"/>
              <a:buChar char="▪"/>
              <a:defRPr sz="2000">
                <a:solidFill>
                  <a:srgbClr val="2A2E2E"/>
                </a:solidFill>
              </a:defRPr>
            </a:pPr>
            <a:r>
              <a:t>Disability</a:t>
            </a:r>
          </a:p>
          <a:p>
            <a:pPr lvl="1" marL="742950" indent="-285750" defTabSz="457200">
              <a:lnSpc>
                <a:spcPct val="120000"/>
              </a:lnSpc>
              <a:spcBef>
                <a:spcPts val="400"/>
              </a:spcBef>
              <a:buSzPct val="100000"/>
              <a:buChar char="▪"/>
              <a:defRPr sz="2000">
                <a:solidFill>
                  <a:srgbClr val="2A2E2E"/>
                </a:solidFill>
              </a:defRPr>
            </a:pPr>
            <a:r>
              <a:t>Limited previous access to/ experience of preventative health care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32104">
              <a:defRPr sz="3549"/>
            </a:lvl1pPr>
          </a:lstStyle>
          <a:p>
            <a:pPr/>
            <a:r>
              <a:t>Challenges highlighted by RNA members in regional areas</a:t>
            </a:r>
          </a:p>
        </p:txBody>
      </p:sp>
      <p:sp>
        <p:nvSpPr>
          <p:cNvPr id="127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Interpreting – lack of interpreters (onsite), lack of experience/ willingness to use interpreters from “mainstream” health staff – even when interpreter use supported by local policy it is difficult to put into practice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Lack of staffing – refugee health nurses, settlement staff (often inexperienced new grads), limited staffing limits ability to flex up in response to sharp increase in arrival numbers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Lack of capacity/ skills in local health services – bulk billing GPs, specialist services, female health staff, disability services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Community views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Lack of support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Lack of locally relevant resources/ translated materials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Reduced public transport infrastructure 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Isolation – services in metropolitan areas don’t understand challenges of working in regional areas</a:t>
            </a:r>
          </a:p>
        </p:txBody>
      </p:sp>
      <p:pic>
        <p:nvPicPr>
          <p:cNvPr id="12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96336" y="5229199"/>
            <a:ext cx="1312368" cy="13123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32104">
              <a:defRPr sz="3549"/>
            </a:lvl1pPr>
          </a:lstStyle>
          <a:p>
            <a:pPr/>
            <a:r>
              <a:t>What RNA members find rewarding about working in regional areas</a:t>
            </a:r>
          </a:p>
        </p:txBody>
      </p:sp>
      <p:sp>
        <p:nvSpPr>
          <p:cNvPr id="131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29184" indent="-329184" defTabSz="877823">
              <a:lnSpc>
                <a:spcPct val="90000"/>
              </a:lnSpc>
              <a:spcBef>
                <a:spcPts val="600"/>
              </a:spcBef>
              <a:defRPr sz="2592"/>
            </a:pPr>
            <a:r>
              <a:t>“Clients are part of the community and someone will let you know if they are falling through the cracks”</a:t>
            </a:r>
          </a:p>
          <a:p>
            <a:pPr marL="329184" indent="-329184" defTabSz="877823">
              <a:lnSpc>
                <a:spcPct val="90000"/>
              </a:lnSpc>
              <a:spcBef>
                <a:spcPts val="600"/>
              </a:spcBef>
              <a:defRPr sz="2592"/>
            </a:pPr>
            <a:r>
              <a:t>“Clients quickly become part of a community and by living and working in the same community you become a trusted member of that community also.”</a:t>
            </a:r>
          </a:p>
          <a:p>
            <a:pPr marL="329184" indent="-329184" defTabSz="877823">
              <a:lnSpc>
                <a:spcPct val="90000"/>
              </a:lnSpc>
              <a:spcBef>
                <a:spcPts val="600"/>
              </a:spcBef>
              <a:defRPr sz="2592"/>
            </a:pPr>
            <a:r>
              <a:t>“Clients have the chance of good long term outcomes due to improved housing affordability and employment options.”</a:t>
            </a:r>
          </a:p>
          <a:p>
            <a:pPr marL="329184" indent="-329184" defTabSz="877823">
              <a:lnSpc>
                <a:spcPct val="90000"/>
              </a:lnSpc>
              <a:spcBef>
                <a:spcPts val="600"/>
              </a:spcBef>
              <a:defRPr sz="2592"/>
            </a:pPr>
            <a:r>
              <a:t>“Seeing families happy and settling into their new community in spite of all they have been through in the past.”</a:t>
            </a:r>
          </a:p>
        </p:txBody>
      </p:sp>
      <p:pic>
        <p:nvPicPr>
          <p:cNvPr id="13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29859" y="5373215"/>
            <a:ext cx="1322861" cy="13228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ontent Placeholder 2"/>
          <p:cNvSpPr txBox="1"/>
          <p:nvPr>
            <p:ph type="body" idx="1"/>
          </p:nvPr>
        </p:nvSpPr>
        <p:spPr>
          <a:xfrm>
            <a:off x="251520" y="1124743"/>
            <a:ext cx="5400600" cy="5112570"/>
          </a:xfrm>
          <a:prstGeom prst="rect">
            <a:avLst/>
          </a:prstGeom>
        </p:spPr>
        <p:txBody>
          <a:bodyPr/>
          <a:lstStyle/>
          <a:p>
            <a:pPr defTabSz="457200">
              <a:spcBef>
                <a:spcPts val="600"/>
              </a:spcBef>
              <a:defRPr sz="2600">
                <a:solidFill>
                  <a:srgbClr val="2A2E2E"/>
                </a:solidFill>
              </a:defRPr>
            </a:pPr>
            <a:r>
              <a:t>Launched April 2017 with the Policy and Action Plan</a:t>
            </a:r>
          </a:p>
          <a:p>
            <a:pPr defTabSz="457200">
              <a:spcBef>
                <a:spcPts val="600"/>
              </a:spcBef>
              <a:defRPr sz="2600">
                <a:solidFill>
                  <a:srgbClr val="2A2E2E"/>
                </a:solidFill>
              </a:defRPr>
            </a:pPr>
            <a:r>
              <a:t>Funded by QH – small network team with many partners </a:t>
            </a:r>
          </a:p>
          <a:p>
            <a:pPr defTabSz="457200">
              <a:spcBef>
                <a:spcPts val="600"/>
              </a:spcBef>
              <a:defRPr sz="2600">
                <a:solidFill>
                  <a:srgbClr val="2A2E2E"/>
                </a:solidFill>
              </a:defRPr>
            </a:pPr>
            <a:r>
              <a:t>Strong focus on building “network of networks”</a:t>
            </a:r>
          </a:p>
          <a:p>
            <a:pPr defTabSz="457200">
              <a:spcBef>
                <a:spcPts val="600"/>
              </a:spcBef>
              <a:defRPr sz="2600">
                <a:solidFill>
                  <a:srgbClr val="2A2E2E"/>
                </a:solidFill>
              </a:defRPr>
            </a:pPr>
            <a:r>
              <a:t>Role is to build capacity, partnerships, and facilitate coordination of care across health, settlement agencies, communities, government and non-government sectors. </a:t>
            </a:r>
          </a:p>
        </p:txBody>
      </p:sp>
      <p:pic>
        <p:nvPicPr>
          <p:cNvPr id="13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84368" y="6071777"/>
            <a:ext cx="874777" cy="719329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Rectangle 5"/>
          <p:cNvSpPr txBox="1"/>
          <p:nvPr/>
        </p:nvSpPr>
        <p:spPr>
          <a:xfrm>
            <a:off x="626700" y="451275"/>
            <a:ext cx="7890605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3600"/>
            </a:lvl1pPr>
          </a:lstStyle>
          <a:p>
            <a:pPr/>
            <a:r>
              <a:t>Refugee Health Network Qld (RHNQ)</a:t>
            </a:r>
          </a:p>
        </p:txBody>
      </p:sp>
      <p:pic>
        <p:nvPicPr>
          <p:cNvPr id="137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77590" y="4627248"/>
            <a:ext cx="1488330" cy="2230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52120" y="1097607"/>
            <a:ext cx="3317490" cy="36630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RHNQ – What we do</a:t>
            </a:r>
          </a:p>
        </p:txBody>
      </p:sp>
      <p:sp>
        <p:nvSpPr>
          <p:cNvPr id="141" name="Content Placeholder 2"/>
          <p:cNvSpPr txBox="1"/>
          <p:nvPr>
            <p:ph type="body" idx="1"/>
          </p:nvPr>
        </p:nvSpPr>
        <p:spPr>
          <a:xfrm>
            <a:off x="107503" y="1395769"/>
            <a:ext cx="8712970" cy="4577419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2A2E2E"/>
                </a:solidFill>
              </a:defRPr>
            </a:pPr>
            <a:r>
              <a:t>Development and sharing of resources</a:t>
            </a:r>
          </a:p>
          <a:p>
            <a:pPr>
              <a:defRPr>
                <a:solidFill>
                  <a:srgbClr val="2A2E2E"/>
                </a:solidFill>
              </a:defRPr>
            </a:pPr>
            <a:r>
              <a:t>Regular communication via e-news</a:t>
            </a:r>
          </a:p>
          <a:p>
            <a:pPr>
              <a:defRPr>
                <a:solidFill>
                  <a:srgbClr val="2A2E2E"/>
                </a:solidFill>
              </a:defRPr>
            </a:pPr>
            <a:r>
              <a:t>Advocacy &amp; policy development on identified issues  </a:t>
            </a:r>
          </a:p>
          <a:p>
            <a:pPr>
              <a:defRPr>
                <a:solidFill>
                  <a:srgbClr val="2A2E2E"/>
                </a:solidFill>
              </a:defRPr>
            </a:pPr>
            <a:r>
              <a:t>Partnership Advisory Group, along with regional networks, working groups and </a:t>
            </a:r>
            <a:br/>
            <a:r>
              <a:t>advisory groups</a:t>
            </a:r>
          </a:p>
          <a:p>
            <a:pPr>
              <a:defRPr>
                <a:solidFill>
                  <a:srgbClr val="2A2E2E"/>
                </a:solidFill>
              </a:defRPr>
            </a:pPr>
            <a:r>
              <a:t>Clinical Education</a:t>
            </a:r>
          </a:p>
        </p:txBody>
      </p:sp>
      <p:pic>
        <p:nvPicPr>
          <p:cNvPr id="14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1919" y="4950719"/>
            <a:ext cx="2736305" cy="2052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2240" y="4293096"/>
            <a:ext cx="2832196" cy="3367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0384" y="0"/>
            <a:ext cx="1692649" cy="13957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1"/>
          <p:cNvSpPr txBox="1"/>
          <p:nvPr>
            <p:ph type="title"/>
          </p:nvPr>
        </p:nvSpPr>
        <p:spPr>
          <a:xfrm>
            <a:off x="179511" y="274638"/>
            <a:ext cx="8712970" cy="1143001"/>
          </a:xfrm>
          <a:prstGeom prst="rect">
            <a:avLst/>
          </a:prstGeom>
        </p:spPr>
        <p:txBody>
          <a:bodyPr/>
          <a:lstStyle/>
          <a:p>
            <a:pPr defTabSz="905255">
              <a:defRPr b="1" sz="3564"/>
            </a:pPr>
            <a:r>
              <a:t>Why regional members value </a:t>
            </a:r>
            <a:br/>
            <a:r>
              <a:t>health networks</a:t>
            </a:r>
          </a:p>
        </p:txBody>
      </p:sp>
      <p:sp>
        <p:nvSpPr>
          <p:cNvPr id="147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853136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i="1" sz="2200"/>
            </a:pPr>
            <a:r>
              <a:t>‘Connection to others – reassuring to know you are on the right track and others are doing similar things’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i="1" sz="2200"/>
            </a:pPr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i="1" sz="2200"/>
            </a:pPr>
            <a:r>
              <a:t>‘Communication about what is happening and coming up is very helpful’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i="1" sz="2200"/>
            </a:pPr>
            <a:br/>
            <a:r>
              <a:t>‘Access to resources and support that we would not have capacity to develop by ourselves’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i="1" sz="2200"/>
            </a:pPr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i="1" sz="2200"/>
            </a:pPr>
            <a:r>
              <a:t>‘Having people you can call to thrash out ideas’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i="1" sz="2200"/>
            </a:pPr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i="1" sz="2200"/>
            </a:pPr>
            <a:r>
              <a:t>‘Knowing that you aren’t ‘on your own’’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i="1" sz="2200"/>
            </a:pPr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i="1" sz="2200"/>
            </a:pPr>
            <a:r>
              <a:t>‘Connection to the larger group to be able to influence </a:t>
            </a:r>
            <a:br/>
            <a:r>
              <a:t>bigger systems’</a:t>
            </a:r>
          </a:p>
        </p:txBody>
      </p:sp>
      <p:pic>
        <p:nvPicPr>
          <p:cNvPr id="14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5301207"/>
            <a:ext cx="1692649" cy="13957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59536">
              <a:defRPr sz="3666"/>
            </a:lvl1pPr>
          </a:lstStyle>
          <a:p>
            <a:pPr/>
            <a:r>
              <a:t>What more can RHNQ do in the future?</a:t>
            </a:r>
          </a:p>
        </p:txBody>
      </p:sp>
      <p:sp>
        <p:nvSpPr>
          <p:cNvPr id="151" name="Content Placeholder 2"/>
          <p:cNvSpPr txBox="1"/>
          <p:nvPr>
            <p:ph type="body" idx="1"/>
          </p:nvPr>
        </p:nvSpPr>
        <p:spPr>
          <a:xfrm>
            <a:off x="285162" y="1556792"/>
            <a:ext cx="8229601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Greater outreach to regions – including provision of Clinical Support  via Refugee GP Fellow</a:t>
            </a:r>
          </a:p>
          <a:p>
            <a:pPr>
              <a:lnSpc>
                <a:spcPct val="90000"/>
              </a:lnSpc>
            </a:pPr>
            <a:r>
              <a:t>Embed more regional representation into working and advisory groups</a:t>
            </a:r>
          </a:p>
          <a:p>
            <a:pPr>
              <a:lnSpc>
                <a:spcPct val="90000"/>
              </a:lnSpc>
            </a:pPr>
            <a:r>
              <a:t>More regular contact</a:t>
            </a:r>
            <a:br/>
            <a:r>
              <a:t>with regions and </a:t>
            </a:r>
            <a:br/>
            <a:r>
              <a:t>opportunities for </a:t>
            </a:r>
            <a:br/>
            <a:r>
              <a:t>face to face meetings</a:t>
            </a:r>
          </a:p>
        </p:txBody>
      </p:sp>
      <p:pic>
        <p:nvPicPr>
          <p:cNvPr id="15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87900" y="5229199"/>
            <a:ext cx="1692649" cy="13957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l="0" t="21159" r="0" b="10356"/>
          <a:stretch>
            <a:fillRect/>
          </a:stretch>
        </p:blipFill>
        <p:spPr>
          <a:xfrm>
            <a:off x="4399962" y="4376199"/>
            <a:ext cx="4770107" cy="24501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