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media/image3.jpeg" ContentType="image/jpeg"/>
  <Override PartName="/ppt/media/image4.jpeg" ContentType="image/jpeg"/>
  <Override PartName="/ppt/notesSlides/notesSlide3.xml" ContentType="application/vnd.openxmlformats-officedocument.presentationml.notesSlide+xml"/>
  <Override PartName="/ppt/media/image5.jpeg" ContentType="image/jpeg"/>
  <Override PartName="/ppt/media/image6.jpeg" ContentType="image/jpeg"/>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media/image7.jpeg" ContentType="image/jpeg"/>
  <Override PartName="/ppt/media/image8.jpeg" ContentType="image/jpeg"/>
  <Override PartName="/ppt/media/image9.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0.jpeg" ContentType="image/jpeg"/>
  <Override PartName="/ppt/notesSlides/notesSlide10.xml" ContentType="application/vnd.openxmlformats-officedocument.presentationml.notesSlide+xml"/>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00" u="none">
                <a:solidFill>
                  <a:srgbClr val="F2F2F2"/>
                </a:solidFill>
                <a:effectLst>
                  <a:outerShdw sx="100000" sy="100000" kx="0" ky="0" algn="tl" rotWithShape="1" blurRad="63500" dist="38100" dir="5400000">
                    <a:srgbClr val="000000">
                      <a:alpha val="40000"/>
                    </a:srgbClr>
                  </a:outerShdw>
                </a:effectLst>
                <a:latin typeface="Calibri"/>
              </a:defRPr>
            </a:pPr>
            <a:r>
              <a:rPr b="1" i="0" strike="noStrike" sz="2100" u="none">
                <a:solidFill>
                  <a:srgbClr val="F2F2F2"/>
                </a:solidFill>
                <a:effectLst>
                  <a:outerShdw sx="100000" sy="100000" kx="0" ky="0" algn="tl" rotWithShape="1" blurRad="63500" dist="38100" dir="5400000">
                    <a:srgbClr val="000000">
                      <a:alpha val="40000"/>
                    </a:srgbClr>
                  </a:outerShdw>
                </a:effectLst>
                <a:latin typeface="Calibri"/>
              </a:rPr>
              <a:t>Client Country of Birth</a:t>
            </a:r>
          </a:p>
        </c:rich>
      </c:tx>
      <c:layout>
        <c:manualLayout>
          <c:xMode val="edge"/>
          <c:yMode val="edge"/>
          <c:x val="0.307006"/>
          <c:y val="0"/>
          <c:w val="0.385987"/>
          <c:h val="0.0988272"/>
        </c:manualLayout>
      </c:layout>
      <c:overlay val="1"/>
      <c:spPr>
        <a:noFill/>
        <a:effectLst/>
      </c:spPr>
    </c:title>
    <c:autoTitleDeleted val="1"/>
    <c:plotArea>
      <c:layout>
        <c:manualLayout>
          <c:layoutTarget val="inner"/>
          <c:xMode val="edge"/>
          <c:yMode val="edge"/>
          <c:x val="0.139112"/>
          <c:y val="0.0988272"/>
          <c:w val="0.845066"/>
          <c:h val="0.786106"/>
        </c:manualLayout>
      </c:layout>
      <c:barChart>
        <c:barDir val="bar"/>
        <c:grouping val="clustered"/>
        <c:varyColors val="0"/>
        <c:ser>
          <c:idx val="0"/>
          <c:order val="0"/>
          <c:tx>
            <c:strRef>
              <c:f>Sheet1!$B$1</c:f>
              <c:strCache>
                <c:ptCount val="1"/>
                <c:pt idx="0">
                  <c:v>NUMBER</c:v>
                </c:pt>
              </c:strCache>
            </c:strRef>
          </c:tx>
          <c:spPr>
            <a:gradFill flip="none" rotWithShape="1">
              <a:gsLst>
                <a:gs pos="0">
                  <a:srgbClr val="678FC5"/>
                </a:gs>
                <a:gs pos="50000">
                  <a:srgbClr val="4A81C3"/>
                </a:gs>
                <a:gs pos="100000">
                  <a:srgbClr val="3B71B2"/>
                </a:gs>
              </a:gsLst>
              <a:lin ang="5400000" scaled="0"/>
            </a:gradFill>
            <a:ln w="12700" cap="flat">
              <a:noFill/>
              <a:miter lim="400000"/>
            </a:ln>
            <a:effectLst>
              <a:outerShdw sx="100000" sy="100000" kx="0" ky="0" algn="tl" rotWithShape="1" blurRad="63500" dist="19050" dir="5400000">
                <a:srgbClr val="000000">
                  <a:alpha val="63000"/>
                </a:srgbClr>
              </a:outerShdw>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Sheet1!$A$2:$A$20</c:f>
              <c:strCache>
                <c:ptCount val="19"/>
                <c:pt idx="0">
                  <c:v>UGANDA</c:v>
                </c:pt>
                <c:pt idx="1">
                  <c:v>SRI LANKA</c:v>
                </c:pt>
                <c:pt idx="2">
                  <c:v>PNG</c:v>
                </c:pt>
                <c:pt idx="3">
                  <c:v>LEBANON</c:v>
                </c:pt>
                <c:pt idx="4">
                  <c:v>INDONESIA</c:v>
                </c:pt>
                <c:pt idx="5">
                  <c:v>INDIA</c:v>
                </c:pt>
                <c:pt idx="6">
                  <c:v>CONGO</c:v>
                </c:pt>
                <c:pt idx="7">
                  <c:v>TONGA</c:v>
                </c:pt>
                <c:pt idx="8">
                  <c:v>NIGERIA</c:v>
                </c:pt>
                <c:pt idx="9">
                  <c:v>TURKEY</c:v>
                </c:pt>
                <c:pt idx="10">
                  <c:v>PHILIPINES</c:v>
                </c:pt>
                <c:pt idx="11">
                  <c:v>PAKISTAN</c:v>
                </c:pt>
                <c:pt idx="12">
                  <c:v>AFGHANISTAN</c:v>
                </c:pt>
                <c:pt idx="13">
                  <c:v>FIJI</c:v>
                </c:pt>
                <c:pt idx="14">
                  <c:v>CHINA</c:v>
                </c:pt>
                <c:pt idx="15">
                  <c:v>IRAN</c:v>
                </c:pt>
                <c:pt idx="16">
                  <c:v>AUSTRALIA</c:v>
                </c:pt>
                <c:pt idx="17">
                  <c:v>SYRIA</c:v>
                </c:pt>
                <c:pt idx="18">
                  <c:v>IRAQ</c:v>
                </c:pt>
              </c:strCache>
            </c:strRef>
          </c:cat>
          <c:val>
            <c:numRef>
              <c:f>Sheet1!$B$2:$B$20</c:f>
              <c:numCache>
                <c:ptCount val="19"/>
                <c:pt idx="0">
                  <c:v>2.000000</c:v>
                </c:pt>
                <c:pt idx="1">
                  <c:v>2.000000</c:v>
                </c:pt>
                <c:pt idx="2">
                  <c:v>2.000000</c:v>
                </c:pt>
                <c:pt idx="3">
                  <c:v>2.000000</c:v>
                </c:pt>
                <c:pt idx="4">
                  <c:v>2.000000</c:v>
                </c:pt>
                <c:pt idx="5">
                  <c:v>2.000000</c:v>
                </c:pt>
                <c:pt idx="6">
                  <c:v>2.000000</c:v>
                </c:pt>
                <c:pt idx="7">
                  <c:v>3.000000</c:v>
                </c:pt>
                <c:pt idx="8">
                  <c:v>3.000000</c:v>
                </c:pt>
                <c:pt idx="9">
                  <c:v>3.000000</c:v>
                </c:pt>
                <c:pt idx="10">
                  <c:v>3.000000</c:v>
                </c:pt>
                <c:pt idx="11">
                  <c:v>5.000000</c:v>
                </c:pt>
                <c:pt idx="12">
                  <c:v>5.000000</c:v>
                </c:pt>
                <c:pt idx="13">
                  <c:v>7.000000</c:v>
                </c:pt>
                <c:pt idx="14">
                  <c:v>7.000000</c:v>
                </c:pt>
                <c:pt idx="15">
                  <c:v>8.000000</c:v>
                </c:pt>
                <c:pt idx="16">
                  <c:v>10.000000</c:v>
                </c:pt>
                <c:pt idx="17">
                  <c:v>36.000000</c:v>
                </c:pt>
                <c:pt idx="18">
                  <c:v>105.000000</c:v>
                </c:pt>
              </c:numCache>
            </c:numRef>
          </c:val>
        </c:ser>
        <c:gapWidth val="115"/>
        <c:overlap val="-2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F2F2F2">
                <a:alpha val="54000"/>
              </a:srgbClr>
            </a:solidFill>
            <a:prstDash val="solid"/>
            <a:round/>
          </a:ln>
        </c:spPr>
        <c:txPr>
          <a:bodyPr rot="0"/>
          <a:lstStyle/>
          <a:p>
            <a:pPr>
              <a:defRPr b="0" i="0" strike="noStrike" sz="1100" u="none">
                <a:solidFill>
                  <a:srgbClr val="D9D9D9"/>
                </a:solidFill>
                <a:latin typeface="Calibri"/>
              </a:defRPr>
            </a:pPr>
          </a:p>
        </c:txPr>
        <c:crossAx val="2094734553"/>
        <c:crosses val="autoZero"/>
        <c:auto val="1"/>
        <c:lblAlgn val="ctr"/>
        <c:noMultiLvlLbl val="1"/>
      </c:catAx>
      <c:valAx>
        <c:axId val="2094734553"/>
        <c:scaling>
          <c:orientation val="minMax"/>
        </c:scaling>
        <c:delete val="0"/>
        <c:axPos val="b"/>
        <c:majorGridlines>
          <c:spPr>
            <a:ln w="12700" cap="flat">
              <a:solidFill>
                <a:srgbClr val="F2F2F2">
                  <a:alpha val="10000"/>
                </a:srgbClr>
              </a:solidFill>
              <a:prstDash val="solid"/>
              <a:round/>
            </a:ln>
          </c:spPr>
        </c:majorGridlines>
        <c:numFmt formatCode="0" sourceLinked="0"/>
        <c:majorTickMark val="none"/>
        <c:minorTickMark val="none"/>
        <c:tickLblPos val="high"/>
        <c:spPr>
          <a:ln w="12700" cap="flat">
            <a:noFill/>
            <a:prstDash val="solid"/>
            <a:round/>
          </a:ln>
        </c:spPr>
        <c:txPr>
          <a:bodyPr rot="0"/>
          <a:lstStyle/>
          <a:p>
            <a:pPr>
              <a:defRPr b="0" i="0" strike="noStrike" sz="1100" u="none">
                <a:solidFill>
                  <a:srgbClr val="D9D9D9"/>
                </a:solidFill>
                <a:latin typeface="Calibri"/>
              </a:defRPr>
            </a:pPr>
          </a:p>
        </c:txPr>
        <c:crossAx val="2094734552"/>
        <c:crosses val="autoZero"/>
        <c:crossBetween val="between"/>
        <c:majorUnit val="30"/>
        <c:minorUnit val="15"/>
      </c:valAx>
      <c:spPr>
        <a:noFill/>
        <a:ln w="12700" cap="flat">
          <a:noFill/>
          <a:miter lim="400000"/>
        </a:ln>
        <a:effectLst/>
      </c:spPr>
    </c:plotArea>
    <c:legend>
      <c:legendPos val="b"/>
      <c:layout>
        <c:manualLayout>
          <c:xMode val="edge"/>
          <c:yMode val="edge"/>
          <c:x val="0.449962"/>
          <c:y val="0.955448"/>
          <c:w val="0.119282"/>
          <c:h val="0.0445521"/>
        </c:manualLayout>
      </c:layout>
      <c:overlay val="1"/>
      <c:spPr>
        <a:noFill/>
        <a:ln w="12700" cap="flat">
          <a:noFill/>
          <a:miter lim="400000"/>
        </a:ln>
        <a:effectLst/>
      </c:spPr>
      <c:txPr>
        <a:bodyPr rot="0"/>
        <a:lstStyle/>
        <a:p>
          <a:pPr>
            <a:defRPr b="0" i="0" strike="noStrike" sz="1100" u="none">
              <a:solidFill>
                <a:srgbClr val="D9D9D9"/>
              </a:solidFill>
              <a:latin typeface="Calibri"/>
            </a:defRPr>
          </a:pPr>
        </a:p>
      </c:txPr>
    </c:legend>
    <c:plotVisOnly val="1"/>
    <c:dispBlanksAs val="gap"/>
  </c:chart>
  <c:spPr>
    <a:gradFill flip="none" rotWithShape="1">
      <a:gsLst>
        <a:gs pos="0">
          <a:srgbClr val="595959"/>
        </a:gs>
        <a:gs pos="100000">
          <a:srgbClr val="262626"/>
        </a:gs>
      </a:gsLst>
      <a:path path="circle">
        <a:fillToRect l="37721" t="-19636" r="62278" b="119636"/>
      </a:path>
    </a:gra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1800" u="none">
                <a:solidFill>
                  <a:srgbClr val="595959"/>
                </a:solidFill>
                <a:latin typeface="Calibri"/>
              </a:defRPr>
            </a:pPr>
            <a:r>
              <a:rPr b="1" i="0" strike="noStrike" sz="1800" u="none">
                <a:solidFill>
                  <a:srgbClr val="595959"/>
                </a:solidFill>
                <a:latin typeface="Calibri"/>
              </a:rPr>
              <a:t>CLIENT VISA TYPES</a:t>
            </a:r>
          </a:p>
        </c:rich>
      </c:tx>
      <c:layout>
        <c:manualLayout>
          <c:xMode val="edge"/>
          <c:yMode val="edge"/>
          <c:x val="0.17018"/>
          <c:y val="0"/>
          <c:w val="0.369149"/>
          <c:h val="0.130357"/>
        </c:manualLayout>
      </c:layout>
      <c:overlay val="1"/>
      <c:spPr>
        <a:noFill/>
        <a:effectLst/>
      </c:spPr>
    </c:title>
    <c:autoTitleDeleted val="1"/>
    <c:plotArea>
      <c:layout>
        <c:manualLayout>
          <c:layoutTarget val="inner"/>
          <c:xMode val="edge"/>
          <c:yMode val="edge"/>
          <c:x val="0.0587509"/>
          <c:y val="0.130357"/>
          <c:w val="0.592008"/>
          <c:h val="0.778631"/>
        </c:manualLayout>
      </c:layout>
      <c:pieChart>
        <c:varyColors val="0"/>
        <c:ser>
          <c:idx val="0"/>
          <c:order val="0"/>
          <c:tx>
            <c:strRef>
              <c:f>Sheet1!$A$2</c:f>
              <c:strCache>
                <c:ptCount val="1"/>
                <c:pt idx="0">
                  <c:v>PERECENTAGE</c:v>
                </c:pt>
              </c:strCache>
            </c:strRef>
          </c:tx>
          <c:spPr>
            <a:solidFill>
              <a:schemeClr val="accent1"/>
            </a:solidFill>
            <a:ln w="12700" cap="flat">
              <a:noFill/>
              <a:miter lim="400000"/>
            </a:ln>
            <a:effectLst>
              <a:outerShdw sx="100000" sy="100000" kx="0" ky="0" algn="tl" rotWithShape="1" blurRad="317500" dist="0" dir="0">
                <a:srgbClr val="000000">
                  <a:alpha val="25000"/>
                </a:srgbClr>
              </a:outerShdw>
            </a:effectLst>
          </c:spPr>
          <c:explosion val="5"/>
          <c:dPt>
            <c:idx val="0"/>
            <c:explosion val="5"/>
            <c:spPr>
              <a:solidFill>
                <a:schemeClr val="accent1"/>
              </a:solidFill>
              <a:ln w="12700" cap="flat">
                <a:noFill/>
                <a:miter lim="400000"/>
              </a:ln>
              <a:effectLst>
                <a:outerShdw sx="100000" sy="100000" kx="0" ky="0" algn="tl" rotWithShape="1" blurRad="317500" dist="0" dir="0">
                  <a:srgbClr val="000000">
                    <a:alpha val="25000"/>
                  </a:srgbClr>
                </a:outerShdw>
              </a:effectLst>
            </c:spPr>
          </c:dPt>
          <c:dPt>
            <c:idx val="1"/>
            <c:explosion val="5"/>
            <c:spPr>
              <a:solidFill>
                <a:schemeClr val="accent2"/>
              </a:solidFill>
              <a:ln w="12700" cap="flat">
                <a:noFill/>
                <a:miter lim="400000"/>
              </a:ln>
              <a:effectLst>
                <a:outerShdw sx="100000" sy="100000" kx="0" ky="0" algn="tl" rotWithShape="1" blurRad="317500" dist="0" dir="0">
                  <a:srgbClr val="000000">
                    <a:alpha val="25000"/>
                  </a:srgbClr>
                </a:outerShdw>
              </a:effectLst>
            </c:spPr>
          </c:dPt>
          <c:dPt>
            <c:idx val="2"/>
            <c:explosion val="5"/>
            <c:spPr>
              <a:solidFill>
                <a:schemeClr val="accent3"/>
              </a:solidFill>
              <a:ln w="12700" cap="flat">
                <a:noFill/>
                <a:miter lim="400000"/>
              </a:ln>
              <a:effectLst>
                <a:outerShdw sx="100000" sy="100000" kx="0" ky="0" algn="tl" rotWithShape="1" blurRad="317500" dist="0" dir="0">
                  <a:srgbClr val="000000">
                    <a:alpha val="25000"/>
                  </a:srgbClr>
                </a:outerShdw>
              </a:effectLst>
            </c:spPr>
          </c:dPt>
          <c:dPt>
            <c:idx val="3"/>
            <c:explosion val="5"/>
            <c:spPr>
              <a:solidFill>
                <a:schemeClr val="accent4"/>
              </a:solidFill>
              <a:ln w="12700" cap="flat">
                <a:noFill/>
                <a:miter lim="400000"/>
              </a:ln>
              <a:effectLst>
                <a:outerShdw sx="100000" sy="100000" kx="0" ky="0" algn="tl" rotWithShape="1" blurRad="317500" dist="0" dir="0">
                  <a:srgbClr val="000000">
                    <a:alpha val="25000"/>
                  </a:srgbClr>
                </a:outerShdw>
              </a:effectLst>
            </c:spPr>
          </c:dPt>
          <c:dLbls>
            <c:dLbl>
              <c:idx val="0"/>
              <c:numFmt formatCode="0%" sourceLinked="0"/>
              <c:txPr>
                <a:bodyPr/>
                <a:lstStyle/>
                <a:p>
                  <a:pPr>
                    <a:defRPr b="1" i="0" strike="noStrike" sz="900" u="none">
                      <a:solidFill>
                        <a:srgbClr val="000000"/>
                      </a:solidFill>
                      <a:latin typeface="Calibri"/>
                    </a:defRPr>
                  </a:pPr>
                </a:p>
              </c:txPr>
              <c:dLblPos val="inEnd"/>
              <c:showLegendKey val="0"/>
              <c:showVal val="0"/>
              <c:showCatName val="1"/>
              <c:showSerName val="0"/>
              <c:showPercent val="1"/>
              <c:showBubbleSize val="0"/>
            </c:dLbl>
            <c:dLbl>
              <c:idx val="1"/>
              <c:numFmt formatCode="0%" sourceLinked="0"/>
              <c:txPr>
                <a:bodyPr/>
                <a:lstStyle/>
                <a:p>
                  <a:pPr>
                    <a:defRPr b="1" i="0" strike="noStrike" sz="900" u="none">
                      <a:solidFill>
                        <a:srgbClr val="000000"/>
                      </a:solidFill>
                      <a:latin typeface="Calibri"/>
                    </a:defRPr>
                  </a:pPr>
                </a:p>
              </c:txPr>
              <c:dLblPos val="inEnd"/>
              <c:showLegendKey val="0"/>
              <c:showVal val="0"/>
              <c:showCatName val="1"/>
              <c:showSerName val="0"/>
              <c:showPercent val="1"/>
              <c:showBubbleSize val="0"/>
            </c:dLbl>
            <c:dLbl>
              <c:idx val="2"/>
              <c:numFmt formatCode="0%" sourceLinked="0"/>
              <c:txPr>
                <a:bodyPr/>
                <a:lstStyle/>
                <a:p>
                  <a:pPr>
                    <a:defRPr b="1" i="0" strike="noStrike" sz="900" u="none">
                      <a:solidFill>
                        <a:srgbClr val="000000"/>
                      </a:solidFill>
                      <a:latin typeface="Calibri"/>
                    </a:defRPr>
                  </a:pPr>
                </a:p>
              </c:txPr>
              <c:dLblPos val="outEnd"/>
              <c:showLegendKey val="0"/>
              <c:showVal val="0"/>
              <c:showCatName val="1"/>
              <c:showSerName val="0"/>
              <c:showPercent val="1"/>
              <c:showBubbleSize val="0"/>
            </c:dLbl>
            <c:dLbl>
              <c:idx val="3"/>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numFmt formatCode="0%" sourceLinked="0"/>
            <c:txPr>
              <a:bodyPr/>
              <a:lstStyle/>
              <a:p>
                <a:pPr>
                  <a:defRPr b="1" i="0" strike="noStrike" sz="900" u="none">
                    <a:solidFill>
                      <a:srgbClr val="000000"/>
                    </a:solidFill>
                    <a:latin typeface="Calibri"/>
                  </a:defRPr>
                </a:pPr>
              </a:p>
            </c:txPr>
            <c:dLblPos val="inEnd"/>
            <c:showLegendKey val="0"/>
            <c:showVal val="0"/>
            <c:showCatName val="1"/>
            <c:showSerName val="0"/>
            <c:showPercent val="1"/>
            <c:showBubbleSize val="0"/>
            <c:showLeaderLines val="1"/>
            <c:leaderLines>
              <c:spPr>
                <a:noFill/>
                <a:ln w="9525" cap="flat">
                  <a:solidFill>
                    <a:srgbClr val="A6A6A6"/>
                  </a:solidFill>
                  <a:prstDash val="solid"/>
                  <a:round/>
                </a:ln>
                <a:effectLst/>
              </c:spPr>
            </c:leaderLines>
          </c:dLbls>
          <c:cat>
            <c:strRef>
              <c:f>Sheet1!$B$1:$E$1</c:f>
              <c:strCache>
                <c:ptCount val="4"/>
                <c:pt idx="0">
                  <c:v>202</c:v>
                </c:pt>
                <c:pt idx="1">
                  <c:v>200</c:v>
                </c:pt>
                <c:pt idx="2">
                  <c:v>204</c:v>
                </c:pt>
                <c:pt idx="3">
                  <c:v>OTHER</c:v>
                </c:pt>
              </c:strCache>
            </c:strRef>
          </c:cat>
          <c:val>
            <c:numRef>
              <c:f>Sheet1!$B$2:$E$2</c:f>
              <c:numCache>
                <c:ptCount val="4"/>
                <c:pt idx="0">
                  <c:v>0.350000</c:v>
                </c:pt>
                <c:pt idx="1">
                  <c:v>0.310000</c:v>
                </c:pt>
                <c:pt idx="2">
                  <c:v>0.010000</c:v>
                </c:pt>
                <c:pt idx="3">
                  <c:v>0.320000</c:v>
                </c:pt>
              </c:numCache>
            </c:numRef>
          </c:val>
        </c:ser>
        <c:firstSliceAng val="0"/>
      </c:pieChart>
      <c:spPr>
        <a:noFill/>
        <a:ln w="12700" cap="flat">
          <a:noFill/>
          <a:miter lim="400000"/>
        </a:ln>
        <a:effectLst/>
      </c:spPr>
    </c:plotArea>
    <c:legend>
      <c:legendPos val="r"/>
      <c:layout>
        <c:manualLayout>
          <c:xMode val="edge"/>
          <c:yMode val="edge"/>
          <c:x val="0.716045"/>
          <c:y val="0.405131"/>
          <c:w val="0.283955"/>
          <c:h val="0.0870749"/>
        </c:manualLayout>
      </c:layout>
      <c:overlay val="1"/>
      <c:spPr>
        <a:solidFill>
          <a:srgbClr val="FFFFFF">
            <a:alpha val="78000"/>
          </a:srgbClr>
        </a:solidFill>
        <a:ln w="12700" cap="flat">
          <a:noFill/>
          <a:miter lim="400000"/>
        </a:ln>
        <a:effectLst/>
      </c:spPr>
      <c:txPr>
        <a:bodyPr rot="0"/>
        <a:lstStyle/>
        <a:p>
          <a:pPr>
            <a:defRPr b="0" i="0" strike="noStrike" sz="900" u="none">
              <a:solidFill>
                <a:srgbClr val="595959"/>
              </a:solidFill>
              <a:latin typeface="Calibri"/>
            </a:defRPr>
          </a:pPr>
        </a:p>
      </c:txPr>
    </c:legend>
    <c:plotVisOnly val="1"/>
    <c:dispBlanksAs val="gap"/>
  </c:chart>
  <c:spPr>
    <a:solidFill>
      <a:srgbClr val="000000"/>
    </a:solidFill>
    <a:ln w="12700" cap="flat">
      <a:solidFill>
        <a:srgbClr val="D9D9D9"/>
      </a:solidFill>
      <a:prstDash val="solid"/>
      <a:round/>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1800" u="none">
                <a:solidFill>
                  <a:srgbClr val="D9D9D9"/>
                </a:solidFill>
                <a:latin typeface="Calibri"/>
              </a:defRPr>
            </a:pPr>
            <a:r>
              <a:rPr b="1" i="0" strike="noStrike" sz="1800" u="none">
                <a:solidFill>
                  <a:srgbClr val="D9D9D9"/>
                </a:solidFill>
                <a:latin typeface="Calibri"/>
              </a:rPr>
              <a:t>Referral Sources</a:t>
            </a:r>
          </a:p>
        </c:rich>
      </c:tx>
      <c:layout>
        <c:manualLayout>
          <c:xMode val="edge"/>
          <c:yMode val="edge"/>
          <c:x val="0.415508"/>
          <c:y val="0"/>
          <c:w val="0.168985"/>
          <c:h val="0.0921873"/>
        </c:manualLayout>
      </c:layout>
      <c:overlay val="1"/>
      <c:spPr>
        <a:noFill/>
        <a:effectLst/>
      </c:spPr>
    </c:title>
    <c:autoTitleDeleted val="1"/>
    <c:plotArea>
      <c:layout>
        <c:manualLayout>
          <c:layoutTarget val="inner"/>
          <c:xMode val="edge"/>
          <c:yMode val="edge"/>
          <c:x val="0.181809"/>
          <c:y val="0.0921873"/>
          <c:w val="0.807069"/>
          <c:h val="0.849537"/>
        </c:manualLayout>
      </c:layout>
      <c:barChart>
        <c:barDir val="bar"/>
        <c:grouping val="clustered"/>
        <c:varyColors val="0"/>
        <c:ser>
          <c:idx val="0"/>
          <c:order val="0"/>
          <c:tx>
            <c:v/>
          </c:tx>
          <c:spPr>
            <a:solidFill>
              <a:srgbClr val="5ACAD6"/>
            </a:solidFill>
            <a:ln w="9525" cap="flat">
              <a:solidFill>
                <a:srgbClr val="5ACAD6"/>
              </a:solidFill>
              <a:prstDash val="solid"/>
              <a:miter lim="800000"/>
            </a:ln>
            <a:effectLst/>
          </c:spPr>
          <c:invertIfNegative val="0"/>
          <c:dPt>
            <c:idx val="0"/>
            <c:spPr>
              <a:solidFill>
                <a:srgbClr val="5ACAD6"/>
              </a:solidFill>
              <a:ln w="9525" cap="flat">
                <a:solidFill>
                  <a:srgbClr val="5ACAD6"/>
                </a:solidFill>
                <a:prstDash val="solid"/>
                <a:miter lim="800000"/>
              </a:ln>
              <a:effectLst/>
            </c:spPr>
          </c:dPt>
          <c:dPt>
            <c:idx val="1"/>
            <c:spPr>
              <a:solidFill>
                <a:srgbClr val="5ACAD6"/>
              </a:solidFill>
              <a:ln w="9525" cap="flat">
                <a:solidFill>
                  <a:srgbClr val="5ACAD6"/>
                </a:solidFill>
                <a:prstDash val="solid"/>
                <a:miter lim="800000"/>
              </a:ln>
              <a:effectLst/>
            </c:spPr>
          </c:dPt>
          <c:dPt>
            <c:idx val="2"/>
            <c:spPr>
              <a:solidFill>
                <a:srgbClr val="5ACAD6"/>
              </a:solidFill>
              <a:ln w="9525" cap="flat">
                <a:solidFill>
                  <a:srgbClr val="5ACAD6"/>
                </a:solidFill>
                <a:prstDash val="solid"/>
                <a:miter lim="800000"/>
              </a:ln>
              <a:effectLst/>
            </c:spPr>
          </c:dPt>
          <c:dPt>
            <c:idx val="3"/>
            <c:spPr>
              <a:solidFill>
                <a:srgbClr val="5ACAD6"/>
              </a:solidFill>
              <a:ln w="9525" cap="flat">
                <a:solidFill>
                  <a:srgbClr val="5ACAD6"/>
                </a:solidFill>
                <a:prstDash val="solid"/>
                <a:miter lim="800000"/>
              </a:ln>
              <a:effectLst/>
            </c:spPr>
          </c:dPt>
          <c:dPt>
            <c:idx val="4"/>
            <c:spPr>
              <a:solidFill>
                <a:srgbClr val="5ACAD6"/>
              </a:solidFill>
              <a:ln w="9525" cap="flat">
                <a:solidFill>
                  <a:srgbClr val="5ACAD6"/>
                </a:solidFill>
                <a:prstDash val="solid"/>
                <a:miter lim="800000"/>
              </a:ln>
              <a:effectLst/>
            </c:spPr>
          </c:dPt>
          <c:dPt>
            <c:idx val="5"/>
            <c:spPr>
              <a:solidFill>
                <a:srgbClr val="5ACAD6"/>
              </a:solidFill>
              <a:ln w="9525" cap="flat">
                <a:solidFill>
                  <a:srgbClr val="5ACAD6"/>
                </a:solidFill>
                <a:prstDash val="solid"/>
                <a:miter lim="800000"/>
              </a:ln>
              <a:effectLst/>
            </c:spPr>
          </c:dPt>
          <c:dPt>
            <c:idx val="6"/>
            <c:spPr>
              <a:solidFill>
                <a:srgbClr val="5ACAD6"/>
              </a:solidFill>
              <a:ln w="9525" cap="flat">
                <a:solidFill>
                  <a:srgbClr val="5ACAD6"/>
                </a:solidFill>
                <a:prstDash val="solid"/>
                <a:miter lim="800000"/>
              </a:ln>
              <a:effectLst/>
            </c:spPr>
          </c:dPt>
          <c:dPt>
            <c:idx val="7"/>
            <c:spPr>
              <a:solidFill>
                <a:srgbClr val="5ACAD6"/>
              </a:solidFill>
              <a:ln w="9525" cap="flat">
                <a:solidFill>
                  <a:srgbClr val="5ACAD6"/>
                </a:solidFill>
                <a:prstDash val="solid"/>
                <a:miter lim="800000"/>
              </a:ln>
              <a:effectLst/>
            </c:spPr>
          </c:dPt>
          <c:dPt>
            <c:idx val="8"/>
            <c:spPr>
              <a:solidFill>
                <a:srgbClr val="5ACAD6"/>
              </a:solidFill>
              <a:ln w="9525" cap="flat">
                <a:solidFill>
                  <a:srgbClr val="5ACAD6"/>
                </a:solidFill>
                <a:prstDash val="solid"/>
                <a:miter lim="800000"/>
              </a:ln>
              <a:effectLst/>
            </c:spPr>
          </c:dPt>
          <c:dPt>
            <c:idx val="9"/>
            <c:spPr>
              <a:solidFill>
                <a:srgbClr val="5ACAD6"/>
              </a:solidFill>
              <a:ln w="9525" cap="flat">
                <a:solidFill>
                  <a:srgbClr val="5ACAD6"/>
                </a:solidFill>
                <a:prstDash val="solid"/>
                <a:miter lim="800000"/>
              </a:ln>
              <a:effectLst/>
            </c:spPr>
          </c:dPt>
          <c:dPt>
            <c:idx val="10"/>
            <c:spPr>
              <a:solidFill>
                <a:srgbClr val="5ACAD6"/>
              </a:solidFill>
              <a:ln w="9525" cap="flat">
                <a:solidFill>
                  <a:srgbClr val="5ACAD6"/>
                </a:solidFill>
                <a:prstDash val="solid"/>
                <a:miter lim="800000"/>
              </a:ln>
              <a:effectLst/>
            </c:spPr>
          </c:dPt>
          <c:dPt>
            <c:idx val="11"/>
            <c:spPr>
              <a:solidFill>
                <a:srgbClr val="5ACAD6"/>
              </a:solidFill>
              <a:ln w="9525" cap="flat">
                <a:solidFill>
                  <a:srgbClr val="5ACAD6"/>
                </a:solidFill>
                <a:prstDash val="solid"/>
                <a:miter lim="800000"/>
              </a:ln>
              <a:effectLst/>
            </c:spPr>
          </c:dPt>
          <c:dLbls>
            <c:dLbl>
              <c:idx val="0"/>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1"/>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2"/>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3"/>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4"/>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5"/>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6"/>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7"/>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8"/>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9"/>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10"/>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dLbl>
              <c:idx val="11"/>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dLbl>
            <c:numFmt formatCode="0" sourceLinked="0"/>
            <c:txPr>
              <a:bodyPr/>
              <a:lstStyle/>
              <a:p>
                <a:pPr>
                  <a:defRPr b="0" i="0" strike="noStrike" sz="1100" u="none">
                    <a:solidFill>
                      <a:srgbClr val="BFBFBF"/>
                    </a:solidFill>
                    <a:latin typeface="Calibri"/>
                  </a:defRPr>
                </a:pPr>
              </a:p>
            </c:txPr>
            <c:dLblPos val="outEnd"/>
            <c:showLegendKey val="0"/>
            <c:showVal val="1"/>
            <c:showCatName val="0"/>
            <c:showSerName val="0"/>
            <c:showPercent val="0"/>
            <c:showBubbleSize val="0"/>
            <c:showLeaderLines val="0"/>
          </c:dLbls>
          <c:cat>
            <c:strLit>
              <c:ptCount val="12"/>
              <c:pt idx="0">
                <c:v>House of Welcome</c:v>
              </c:pt>
              <c:pt idx="1">
                <c:v>HARK</c:v>
              </c:pt>
              <c:pt idx="2">
                <c:v>Dietician</c:v>
              </c:pt>
              <c:pt idx="3">
                <c:v>BNK HOSP SW</c:v>
              </c:pt>
              <c:pt idx="4">
                <c:v>Social Worker/Bankstown</c:v>
              </c:pt>
              <c:pt idx="5">
                <c:v>ECNP</c:v>
              </c:pt>
              <c:pt idx="6">
                <c:v>ECHN-Sarah</c:v>
              </c:pt>
              <c:pt idx="7">
                <c:v>Self</c:v>
              </c:pt>
              <c:pt idx="8">
                <c:v>Red Cross</c:v>
              </c:pt>
              <c:pt idx="9">
                <c:v>GP clinic</c:v>
              </c:pt>
              <c:pt idx="10">
                <c:v>SSI</c:v>
              </c:pt>
              <c:pt idx="11">
                <c:v>RHNP</c:v>
              </c:pt>
            </c:strLit>
          </c:cat>
          <c:val>
            <c:numLit>
              <c:ptCount val="12"/>
              <c:pt idx="0">
                <c:v>2.000000</c:v>
              </c:pt>
              <c:pt idx="1">
                <c:v>2.000000</c:v>
              </c:pt>
              <c:pt idx="2">
                <c:v>2.000000</c:v>
              </c:pt>
              <c:pt idx="3">
                <c:v>2.000000</c:v>
              </c:pt>
              <c:pt idx="4">
                <c:v>3.000000</c:v>
              </c:pt>
              <c:pt idx="5">
                <c:v>3.000000</c:v>
              </c:pt>
              <c:pt idx="6">
                <c:v>4.000000</c:v>
              </c:pt>
              <c:pt idx="7">
                <c:v>5.000000</c:v>
              </c:pt>
              <c:pt idx="8">
                <c:v>17.000000</c:v>
              </c:pt>
              <c:pt idx="9">
                <c:v>26.000000</c:v>
              </c:pt>
              <c:pt idx="10">
                <c:v>53.000000</c:v>
              </c:pt>
              <c:pt idx="11">
                <c:v>109.000000</c:v>
              </c:pt>
            </c:numLit>
          </c:val>
        </c:ser>
        <c:gapWidth val="100"/>
        <c:overlap val="-50"/>
        <c:axId val="2094734552"/>
        <c:axId val="2094734553"/>
      </c:barChart>
      <c:catAx>
        <c:axId val="2094734552"/>
        <c:scaling>
          <c:orientation val="maxMin"/>
        </c:scaling>
        <c:delete val="0"/>
        <c:axPos val="l"/>
        <c:majorGridlines>
          <c:spPr>
            <a:ln w="12700" cap="flat">
              <a:solidFill>
                <a:srgbClr val="4D4D4D"/>
              </a:solidFill>
              <a:prstDash val="solid"/>
              <a:round/>
            </a:ln>
          </c:spPr>
        </c:majorGridlines>
        <c:numFmt formatCode="General" sourceLinked="0"/>
        <c:majorTickMark val="none"/>
        <c:minorTickMark val="none"/>
        <c:tickLblPos val="nextTo"/>
        <c:spPr>
          <a:ln w="12700" cap="flat">
            <a:noFill/>
            <a:prstDash val="solid"/>
            <a:round/>
          </a:ln>
        </c:spPr>
        <c:txPr>
          <a:bodyPr rot="0"/>
          <a:lstStyle/>
          <a:p>
            <a:pPr>
              <a:defRPr b="0" i="0" strike="noStrike" sz="1100" u="none">
                <a:solidFill>
                  <a:srgbClr val="BFBFBF"/>
                </a:solidFill>
                <a:latin typeface="Calibri"/>
              </a:defRPr>
            </a:pPr>
          </a:p>
        </c:txPr>
        <c:crossAx val="2094734553"/>
        <c:crosses val="autoZero"/>
        <c:auto val="1"/>
        <c:lblAlgn val="ctr"/>
        <c:noMultiLvlLbl val="1"/>
      </c:catAx>
      <c:valAx>
        <c:axId val="2094734553"/>
        <c:scaling>
          <c:orientation val="minMax"/>
        </c:scaling>
        <c:delete val="0"/>
        <c:axPos val="b"/>
        <c:majorGridlines>
          <c:spPr>
            <a:ln w="12700" cap="flat">
              <a:solidFill>
                <a:srgbClr val="4D4D4D"/>
              </a:solidFill>
              <a:prstDash val="solid"/>
              <a:round/>
            </a:ln>
          </c:spPr>
        </c:majorGridlines>
        <c:numFmt formatCode="0" sourceLinked="0"/>
        <c:majorTickMark val="none"/>
        <c:minorTickMark val="none"/>
        <c:tickLblPos val="high"/>
        <c:spPr>
          <a:ln w="12700" cap="flat">
            <a:noFill/>
            <a:prstDash val="solid"/>
            <a:round/>
          </a:ln>
        </c:spPr>
        <c:txPr>
          <a:bodyPr rot="0"/>
          <a:lstStyle/>
          <a:p>
            <a:pPr>
              <a:defRPr b="0" i="0" strike="noStrike" sz="1100" u="none">
                <a:solidFill>
                  <a:srgbClr val="BFBFBF"/>
                </a:solidFill>
                <a:latin typeface="Calibri"/>
              </a:defRPr>
            </a:pPr>
          </a:p>
        </c:txPr>
        <c:crossAx val="2094734552"/>
        <c:crosses val="autoZero"/>
        <c:crossBetween val="between"/>
        <c:majorUnit val="30"/>
        <c:minorUnit val="15"/>
      </c:valAx>
      <c:spPr>
        <a:noFill/>
        <a:ln w="12700" cap="flat">
          <a:noFill/>
          <a:miter lim="400000"/>
        </a:ln>
        <a:effectLst/>
      </c:spPr>
    </c:plotArea>
    <c:plotVisOnly val="1"/>
    <c:dispBlanksAs val="gap"/>
  </c:chart>
  <c:spPr>
    <a:solidFill>
      <a:srgbClr val="404040"/>
    </a:solidFill>
    <a:ln w="12700" cap="flat">
      <a:solidFill>
        <a:srgbClr val="D9D9D9"/>
      </a:solidFill>
      <a:prstDash val="solid"/>
      <a:round/>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Hi my name is Sarah Marsh, I am one of the Early Childhood Nurses at NSW Refugee Health.  Our early childhood team also includes Angii Higgins, Kylie McNulty and Susan Passey. </a:t>
            </a:r>
          </a:p>
          <a:p>
            <a:pPr/>
            <a:r>
              <a:t>I am going to give an overview of our pilot program from February to November 2017.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Quantative and qualitative research into this program will be important to confirm findings and insure that appropriate, and best care is being provided. Some example could include: </a:t>
            </a:r>
          </a:p>
          <a:p>
            <a:pPr/>
            <a:r>
              <a:t>Have all barriers to accessing services been considered? For instance how easy do parents find it to confirm or change appointment times? </a:t>
            </a:r>
          </a:p>
          <a:p>
            <a:pPr/>
            <a:r>
              <a:t>There is lots of research which states parents can find it difficult to raise children when they are not in their home country </a:t>
            </a:r>
            <a:r>
              <a:t>–</a:t>
            </a:r>
            <a:r>
              <a:t> do parents feel that this program helps to overcome that?</a:t>
            </a:r>
          </a:p>
          <a:p>
            <a:pPr/>
            <a:r>
              <a:t>Do families feel that the scope of the program is appropriate </a:t>
            </a:r>
            <a:r>
              <a:t>–</a:t>
            </a:r>
            <a:r>
              <a:t> what do clients think is missing?</a:t>
            </a:r>
          </a:p>
          <a:p>
            <a:pPr/>
            <a:r>
              <a:t>Quantative research could be incorporated into the data collection that already occurs, making data easier to access.  Examples include: </a:t>
            </a:r>
          </a:p>
          <a:p>
            <a:pPr/>
            <a:r>
              <a:t>Further demographic research, for example the time between arrival in Australia and initial visits</a:t>
            </a:r>
          </a:p>
          <a:p>
            <a:pPr/>
            <a:r>
              <a:t>Do development delays occur at higher rates in refugee populations?</a:t>
            </a:r>
          </a:p>
          <a:p>
            <a:pPr/>
            <a:r>
              <a:t>We will collect data in regards o the vaccination clinic, the PHR clinics including attendance/DNAs – are they working versus home visiting?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We see women and children from Refugee and Asylum seeker background. Some have come through many detention centres and remain in community detention.</a:t>
            </a:r>
          </a:p>
          <a:p>
            <a:pPr/>
            <a:r>
              <a:t>Often the mothers are very complex women with many vulnerabilities that not only impact on the development of their children but also on their own health and wellbeing. With the Asylum seekers it can be ongoing and very traumatic because they live in a state of constant uncertainty.  </a:t>
            </a:r>
          </a:p>
          <a:p>
            <a:pPr/>
            <a:r>
              <a:t>Delays in development are often overlooked because of the multi-complexities the family live with.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marL="171450" indent="-171450">
              <a:buSzPct val="100000"/>
              <a:buFont typeface="Arial"/>
              <a:buChar char="•"/>
            </a:pPr>
            <a:r>
              <a:t>This program arose out of a realised gap in services by the RHS, Settlement Services and local early childhood programs, who were reporting that as many as 50% of young refugee children were not being seen. </a:t>
            </a:r>
          </a:p>
          <a:p>
            <a:pPr marL="171450" indent="-171450">
              <a:buSzPct val="100000"/>
              <a:buFont typeface="Arial"/>
              <a:buChar char="•"/>
            </a:pPr>
            <a:r>
              <a:t>Visits can commence antenatally for pregnant clients, and are available for children not yet at school. </a:t>
            </a:r>
          </a:p>
          <a:p>
            <a:pPr marL="171450" indent="-171450">
              <a:buSzPct val="100000"/>
              <a:buFont typeface="Arial"/>
              <a:buChar char="•"/>
            </a:pPr>
            <a:r>
              <a:t>The RHS Early Childhood Nurses Program is a sustained home visiting program and employees 2.5 FTE Registered Nurses with a post-graduate certificate in Child and Family Health Nursing and we have another 0.6 commencing in Jan 2018. </a:t>
            </a:r>
          </a:p>
          <a:p>
            <a:pPr marL="171450" indent="-171450">
              <a:buSzPct val="100000"/>
              <a:buFont typeface="Arial"/>
              <a:buChar char="•"/>
            </a:pPr>
            <a:r>
              <a:t>The focus was initially on newly arrived refugees (who have arrived in the preceding 12 months) and works on a referral system, although there are instances of self-referral of families who have heard about the program. Over the time the program has been going it has progressed into a combination of home visiting, 4yr developmental clinics, blue book low risk clinics and a vaccination clinic for asylum seekers. </a:t>
            </a:r>
          </a:p>
          <a:p>
            <a:pPr marL="171450" indent="-171450">
              <a:buSzPct val="100000"/>
              <a:buFont typeface="Arial"/>
              <a:buChar char="•"/>
            </a:pPr>
            <a:r>
              <a:t>Initially started as a home visiting program, however it has now moved into a combination of home visiting, a full 4yr clinic including hearing and vision, a low risk clinic, we attend playgroups and two of our nurses Kylie McNulty and Angii Higgins recognised a need for a vaccination clinic for children who do not have access to medicare.</a:t>
            </a:r>
          </a:p>
          <a:p>
            <a:pPr/>
          </a:p>
          <a:p>
            <a:pPr/>
            <a:r>
              <a:t>We have a strengths-based approach, working in partnership with the mothers to empower their parenting skills; assess their child’s development; provide practical skills they can use with their child; and refer them to other services as needed.</a:t>
            </a:r>
          </a:p>
          <a:p>
            <a:pPr/>
            <a:r>
              <a:t>Home visits can continue for as long as the child and family need them, prior to the child commencing at school. The initial idea of the program was to see the clients twice and refer onto mainstream CFH services, however the clients are not attending these appointments we have made and we have identified the need for blue book low risk clinics. This will commence in Jan 2018. We will be collecting data on attendance and referrals.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The main COB is Iraq. Followed by Syria. </a:t>
            </a:r>
          </a:p>
          <a:p>
            <a:pPr/>
            <a:r>
              <a:t>Its interesting to see the next largest group were born in Australia. Their parents were born in a variety of countries and from this data being Feb to Nov these children are asylum seekers.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35% have a 202 Visa</a:t>
            </a:r>
          </a:p>
          <a:p>
            <a:pPr/>
            <a:r>
              <a:t>31% have a 200 Visa</a:t>
            </a:r>
          </a:p>
          <a:p>
            <a:pPr/>
            <a:r>
              <a:t>1% have a 204 Visa</a:t>
            </a:r>
          </a:p>
          <a:p>
            <a:pPr/>
            <a:r>
              <a:t>32% of the clients we see hold a variety of visas that do not allow them access to Medicare or limited medical services.</a:t>
            </a:r>
          </a:p>
          <a:p>
            <a:pPr/>
            <a:r>
              <a:t>These include Asylum Seekers who hold a bridging visa, protection visa, student visa, skilled visa. </a:t>
            </a:r>
          </a:p>
          <a:p>
            <a:pPr/>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The largest amount of referrals we have are from the RHN program. </a:t>
            </a:r>
          </a:p>
          <a:p>
            <a:pPr/>
            <a:r>
              <a:t>Once this influx settled down we found a large majority of our referrals come from Settlement services such as SSI, LWB and the Red Cross</a:t>
            </a:r>
          </a:p>
          <a:p>
            <a:pPr/>
            <a:r>
              <a:t>As the service is becoming more well known we are getting referrals from different area health services and NGO’s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At this stage the main delays include fine motor and speech. Sometimes we find just identifying the issue with the parents and providing them with information, education and activities improves the delay. Other times we refer onto tertiary services as needed. </a:t>
            </a:r>
          </a:p>
          <a:p>
            <a:pPr/>
          </a:p>
          <a:p>
            <a:pPr/>
            <a:r>
              <a:t>The prevalence of tooth decay in the refugee children is high. The RHN program also check the teeth and provide education. We find that by the time we see them they have had referrals to ECOH.  From our data we can see that clients born in Iraq were over-represented in this group – decay was present in 44.11% Iraqi children checked.  </a:t>
            </a:r>
          </a:p>
          <a:p>
            <a:pPr/>
          </a:p>
          <a:p>
            <a:pPr/>
            <a:r>
              <a:t>We find in this population soft drinks, lollies, cakes etc are given frequently to the children and dental hygiene knowledge is low. Its not unusual to see a 3 to 4yr old child who is not brushing their teeth on a regular basis. I have talked to mothers who have never provided any dental hygiene to a 2yr old child. We provide them with evidence based education in regards to dental hygiene from a very young age. </a:t>
            </a:r>
          </a:p>
          <a:p>
            <a:pPr/>
          </a:p>
          <a:p>
            <a:pPr/>
            <a:r>
              <a:t>Psychosocial issues can include depression/anxiety/homelessness/lack of food/inability to pay bills or provide for their children.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It is essential that we are Early Childhood nurses focus on building partnerships in the community to ensure easy access for our families into services they need.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p>
          <a:p>
            <a:pPr/>
          </a:p>
          <a:p>
            <a:pPr/>
            <a:r>
              <a:t>Our data collection remains an ongoing work in progress. What we are seeing is an extraordinary amount of referrals being made. These services include all of the above.</a:t>
            </a:r>
          </a:p>
          <a:p>
            <a:pPr/>
            <a:r>
              <a:t>We have made over 200 referrals. These include referrals for the children and the mothers.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914400" y="2130425"/>
            <a:ext cx="10363200" cy="1470026"/>
          </a:xfrm>
          <a:prstGeom prst="rect">
            <a:avLst/>
          </a:prstGeom>
        </p:spPr>
        <p:txBody>
          <a:bodyPr/>
          <a:lstStyle/>
          <a:p>
            <a:pPr/>
            <a:r>
              <a:t>Title Text</a:t>
            </a:r>
          </a:p>
        </p:txBody>
      </p:sp>
      <p:sp>
        <p:nvSpPr>
          <p:cNvPr id="12" name="Body Level One…"/>
          <p:cNvSpPr txBox="1"/>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8839200" y="274639"/>
            <a:ext cx="2743200" cy="5851526"/>
          </a:xfrm>
          <a:prstGeom prst="rect">
            <a:avLst/>
          </a:prstGeom>
        </p:spPr>
        <p:txBody>
          <a:bodyPr/>
          <a:lstStyle/>
          <a:p>
            <a:pPr/>
            <a:r>
              <a:t>Title Text</a:t>
            </a:r>
          </a:p>
        </p:txBody>
      </p:sp>
      <p:sp>
        <p:nvSpPr>
          <p:cNvPr id="102" name="Body Level One…"/>
          <p:cNvSpPr txBox="1"/>
          <p:nvPr>
            <p:ph type="body" idx="1"/>
          </p:nvPr>
        </p:nvSpPr>
        <p:spPr>
          <a:xfrm>
            <a:off x="609600" y="274639"/>
            <a:ext cx="80264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Clip Art and Text">
    <p:spTree>
      <p:nvGrpSpPr>
        <p:cNvPr id="1" name=""/>
        <p:cNvGrpSpPr/>
        <p:nvPr/>
      </p:nvGrpSpPr>
      <p:grpSpPr>
        <a:xfrm>
          <a:off x="0" y="0"/>
          <a:ext cx="0" cy="0"/>
          <a:chOff x="0" y="0"/>
          <a:chExt cx="0" cy="0"/>
        </a:xfrm>
      </p:grpSpPr>
      <p:sp>
        <p:nvSpPr>
          <p:cNvPr id="110" name="Title Text"/>
          <p:cNvSpPr txBox="1"/>
          <p:nvPr>
            <p:ph type="title"/>
          </p:nvPr>
        </p:nvSpPr>
        <p:spPr>
          <a:xfrm>
            <a:off x="609600" y="457200"/>
            <a:ext cx="10972800" cy="1371600"/>
          </a:xfrm>
          <a:prstGeom prst="rect">
            <a:avLst/>
          </a:prstGeom>
        </p:spPr>
        <p:txBody>
          <a:bodyPr/>
          <a:lstStyle/>
          <a:p>
            <a:pPr/>
            <a:r>
              <a:t>Title Text</a:t>
            </a:r>
          </a:p>
        </p:txBody>
      </p:sp>
      <p:sp>
        <p:nvSpPr>
          <p:cNvPr id="111" name="Body Level One…"/>
          <p:cNvSpPr txBox="1"/>
          <p:nvPr>
            <p:ph type="body" sz="half" idx="1"/>
          </p:nvPr>
        </p:nvSpPr>
        <p:spPr>
          <a:xfrm>
            <a:off x="6197600" y="1981200"/>
            <a:ext cx="5384800" cy="3886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963084" y="4406901"/>
            <a:ext cx="10363201" cy="1362076"/>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09600" y="1600200"/>
            <a:ext cx="538480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609600" y="1535112"/>
            <a:ext cx="5386917"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93368" y="1535112"/>
            <a:ext cx="5389034"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09601" y="273050"/>
            <a:ext cx="401108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4766733" y="273050"/>
            <a:ext cx="6815667" cy="58531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609600" y="1435101"/>
            <a:ext cx="401108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2389716" y="4800600"/>
            <a:ext cx="73152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2389716" y="612775"/>
            <a:ext cx="7315201" cy="4114800"/>
          </a:xfrm>
          <a:prstGeom prst="rect">
            <a:avLst/>
          </a:prstGeom>
        </p:spPr>
        <p:txBody>
          <a:bodyPr lIns="91439" rIns="91439">
            <a:noAutofit/>
          </a:bodyPr>
          <a:lstStyle/>
          <a:p>
            <a:pPr/>
          </a:p>
        </p:txBody>
      </p:sp>
      <p:sp>
        <p:nvSpPr>
          <p:cNvPr id="84" name="Body Level One…"/>
          <p:cNvSpPr txBox="1"/>
          <p:nvPr>
            <p:ph type="body" sz="quarter" idx="1"/>
          </p:nvPr>
        </p:nvSpPr>
        <p:spPr>
          <a:xfrm>
            <a:off x="2389716" y="5367337"/>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09600" y="274638"/>
            <a:ext cx="109728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09600" y="1600200"/>
            <a:ext cx="10972800" cy="4525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318418" y="6404293"/>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jpeg"/><Relationship Id="rId5"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png"/><Relationship Id="rId6"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 Id="rId4" Type="http://schemas.openxmlformats.org/officeDocument/2006/relationships/image" Target="../media/image4.png"/><Relationship Id="rId5"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Title 1"/>
          <p:cNvSpPr txBox="1"/>
          <p:nvPr>
            <p:ph type="ctrTitle"/>
          </p:nvPr>
        </p:nvSpPr>
        <p:spPr>
          <a:xfrm>
            <a:off x="1631503" y="1412775"/>
            <a:ext cx="9144001" cy="2297846"/>
          </a:xfrm>
          <a:prstGeom prst="rect">
            <a:avLst/>
          </a:prstGeom>
        </p:spPr>
        <p:txBody>
          <a:bodyPr/>
          <a:lstStyle/>
          <a:p>
            <a:pPr defTabSz="896111">
              <a:defRPr b="1" sz="4312">
                <a:ln w="21344">
                  <a:solidFill>
                    <a:schemeClr val="accent2"/>
                  </a:solidFill>
                </a:ln>
                <a:solidFill>
                  <a:srgbClr val="E6B9B8"/>
                </a:solidFill>
              </a:defRPr>
            </a:pPr>
            <a:r>
              <a:t>NSW REFUGEE HEALTH SERVICE</a:t>
            </a:r>
            <a:br/>
            <a:r>
              <a:rPr b="0">
                <a:ln>
                  <a:noFill/>
                </a:ln>
                <a:solidFill>
                  <a:srgbClr val="000000"/>
                </a:solidFill>
              </a:rPr>
              <a:t>Early Childhood Nurses Program</a:t>
            </a:r>
            <a:br>
              <a:rPr b="0">
                <a:ln>
                  <a:noFill/>
                </a:ln>
                <a:solidFill>
                  <a:srgbClr val="000000"/>
                </a:solidFill>
              </a:rPr>
            </a:br>
            <a:r>
              <a:rPr>
                <a:ln>
                  <a:noFill/>
                </a:ln>
                <a:solidFill>
                  <a:srgbClr val="000000"/>
                </a:solidFill>
              </a:rPr>
              <a:t>Review: February- November 2017</a:t>
            </a:r>
          </a:p>
        </p:txBody>
      </p:sp>
      <p:pic>
        <p:nvPicPr>
          <p:cNvPr id="122" name="Picture 6" descr="Picture 6"/>
          <p:cNvPicPr>
            <a:picLocks noChangeAspect="1"/>
          </p:cNvPicPr>
          <p:nvPr/>
        </p:nvPicPr>
        <p:blipFill>
          <a:blip r:embed="rId3">
            <a:extLst/>
          </a:blip>
          <a:stretch>
            <a:fillRect/>
          </a:stretch>
        </p:blipFill>
        <p:spPr>
          <a:xfrm>
            <a:off x="4151784" y="3714827"/>
            <a:ext cx="4491016" cy="2526692"/>
          </a:xfrm>
          <a:prstGeom prst="rect">
            <a:avLst/>
          </a:prstGeom>
          <a:ln>
            <a:solidFill>
              <a:srgbClr val="000000"/>
            </a:solidFill>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0" y="116632"/>
            <a:ext cx="9374832" cy="1143001"/>
          </a:xfrm>
          <a:prstGeom prst="rect">
            <a:avLst/>
          </a:prstGeom>
        </p:spPr>
        <p:txBody>
          <a:bodyPr/>
          <a:lstStyle/>
          <a:p>
            <a:pPr defTabSz="905255">
              <a:defRPr b="1" sz="4356"/>
            </a:pPr>
            <a:r>
              <a:t>How to address these issues? (Cont)</a:t>
            </a:r>
            <a:r>
              <a:rPr b="0"/>
              <a:t>	</a:t>
            </a:r>
          </a:p>
        </p:txBody>
      </p:sp>
      <p:sp>
        <p:nvSpPr>
          <p:cNvPr id="178" name="Content Placeholder 2"/>
          <p:cNvSpPr txBox="1"/>
          <p:nvPr>
            <p:ph type="body" idx="1"/>
          </p:nvPr>
        </p:nvSpPr>
        <p:spPr>
          <a:xfrm>
            <a:off x="609600" y="1600201"/>
            <a:ext cx="10972800" cy="4525963"/>
          </a:xfrm>
          <a:prstGeom prst="rect">
            <a:avLst/>
          </a:prstGeom>
        </p:spPr>
        <p:txBody>
          <a:bodyPr/>
          <a:lstStyle/>
          <a:p>
            <a:pPr>
              <a:spcBef>
                <a:spcPts val="600"/>
              </a:spcBef>
              <a:defRPr sz="2800"/>
            </a:pPr>
            <a:r>
              <a:t>Provide ongoing support to families ensuring referrals have been accepted</a:t>
            </a:r>
          </a:p>
          <a:p>
            <a:pPr>
              <a:spcBef>
                <a:spcPts val="600"/>
              </a:spcBef>
              <a:defRPr sz="2800"/>
            </a:pPr>
            <a:r>
              <a:t>Advocating for the women in the community</a:t>
            </a:r>
          </a:p>
          <a:p>
            <a:pPr>
              <a:spcBef>
                <a:spcPts val="600"/>
              </a:spcBef>
              <a:defRPr sz="2800"/>
            </a:pPr>
            <a:r>
              <a:t>Building partnerships within the community to ensure  better clinical and referral pathways for families</a:t>
            </a:r>
          </a:p>
          <a:p>
            <a:pPr>
              <a:spcBef>
                <a:spcPts val="600"/>
              </a:spcBef>
              <a:defRPr sz="2800"/>
            </a:pPr>
            <a:r>
              <a:t>Early Childhood Nurses continue to work within the large multidisciplinary team in Refugee Health which includes the GP Clinic Nurses, RHNs, RH Social Worker, and the RHS Disability Team.</a:t>
            </a:r>
          </a:p>
          <a:p>
            <a:pPr>
              <a:spcBef>
                <a:spcPts val="600"/>
              </a:spcBef>
              <a:defRPr sz="2800"/>
            </a:pPr>
            <a:r>
              <a:t>Early Childhood Nurses continue with interagency collaboration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47328" y="116632"/>
            <a:ext cx="5198368" cy="1143001"/>
          </a:xfrm>
          <a:prstGeom prst="rect">
            <a:avLst/>
          </a:prstGeom>
        </p:spPr>
        <p:txBody>
          <a:bodyPr/>
          <a:lstStyle>
            <a:lvl1pPr>
              <a:defRPr b="1"/>
            </a:lvl1pPr>
          </a:lstStyle>
          <a:p>
            <a:pPr/>
            <a:r>
              <a:t>Referral Pathways</a:t>
            </a:r>
          </a:p>
        </p:txBody>
      </p:sp>
      <p:sp>
        <p:nvSpPr>
          <p:cNvPr id="183" name="Content Placeholder 2"/>
          <p:cNvSpPr txBox="1"/>
          <p:nvPr>
            <p:ph type="body" idx="1"/>
          </p:nvPr>
        </p:nvSpPr>
        <p:spPr>
          <a:xfrm>
            <a:off x="609600" y="1600201"/>
            <a:ext cx="10972800" cy="5213175"/>
          </a:xfrm>
          <a:prstGeom prst="rect">
            <a:avLst/>
          </a:prstGeom>
        </p:spPr>
        <p:txBody>
          <a:bodyPr/>
          <a:lstStyle/>
          <a:p>
            <a:pPr marL="342900" indent="-342900">
              <a:lnSpc>
                <a:spcPct val="80000"/>
              </a:lnSpc>
              <a:spcBef>
                <a:spcPts val="600"/>
              </a:spcBef>
              <a:defRPr sz="2500"/>
            </a:pPr>
            <a:r>
              <a:t>Oral health</a:t>
            </a:r>
            <a:endParaRPr sz="2000"/>
          </a:p>
          <a:p>
            <a:pPr marL="342900" indent="-342900">
              <a:lnSpc>
                <a:spcPct val="80000"/>
              </a:lnSpc>
              <a:spcBef>
                <a:spcPts val="600"/>
              </a:spcBef>
              <a:defRPr sz="2500"/>
            </a:pPr>
            <a:r>
              <a:t>Vision</a:t>
            </a:r>
            <a:endParaRPr sz="2000"/>
          </a:p>
          <a:p>
            <a:pPr marL="342900" indent="-342900">
              <a:lnSpc>
                <a:spcPct val="80000"/>
              </a:lnSpc>
              <a:spcBef>
                <a:spcPts val="600"/>
              </a:spcBef>
              <a:defRPr sz="2500"/>
            </a:pPr>
            <a:r>
              <a:t>Hearing</a:t>
            </a:r>
            <a:endParaRPr sz="2000"/>
          </a:p>
          <a:p>
            <a:pPr marL="342900" indent="-342900">
              <a:lnSpc>
                <a:spcPct val="80000"/>
              </a:lnSpc>
              <a:spcBef>
                <a:spcPts val="600"/>
              </a:spcBef>
              <a:defRPr sz="2500"/>
            </a:pPr>
            <a:r>
              <a:t>Speech</a:t>
            </a:r>
            <a:endParaRPr sz="2000"/>
          </a:p>
          <a:p>
            <a:pPr marL="342900" indent="-342900">
              <a:lnSpc>
                <a:spcPct val="80000"/>
              </a:lnSpc>
              <a:spcBef>
                <a:spcPts val="600"/>
              </a:spcBef>
              <a:defRPr sz="2500"/>
            </a:pPr>
            <a:r>
              <a:t>Occupational Therapy</a:t>
            </a:r>
            <a:endParaRPr sz="2000"/>
          </a:p>
          <a:p>
            <a:pPr marL="342900" indent="-342900">
              <a:lnSpc>
                <a:spcPct val="80000"/>
              </a:lnSpc>
              <a:spcBef>
                <a:spcPts val="600"/>
              </a:spcBef>
              <a:defRPr sz="2500"/>
            </a:pPr>
            <a:r>
              <a:t>Women’s Health</a:t>
            </a:r>
            <a:endParaRPr sz="2000"/>
          </a:p>
          <a:p>
            <a:pPr marL="342900" indent="-342900">
              <a:lnSpc>
                <a:spcPct val="80000"/>
              </a:lnSpc>
              <a:spcBef>
                <a:spcPts val="600"/>
              </a:spcBef>
              <a:defRPr sz="2500"/>
            </a:pPr>
            <a:r>
              <a:t>Supported playgroups/Mother’s groups</a:t>
            </a:r>
            <a:endParaRPr sz="2000"/>
          </a:p>
          <a:p>
            <a:pPr marL="342900" indent="-342900">
              <a:lnSpc>
                <a:spcPct val="80000"/>
              </a:lnSpc>
              <a:spcBef>
                <a:spcPts val="600"/>
              </a:spcBef>
              <a:defRPr sz="2500"/>
            </a:pPr>
            <a:r>
              <a:t>Mental health/counselling</a:t>
            </a:r>
            <a:endParaRPr sz="2000"/>
          </a:p>
          <a:p>
            <a:pPr marL="342900" indent="-342900">
              <a:lnSpc>
                <a:spcPct val="80000"/>
              </a:lnSpc>
              <a:spcBef>
                <a:spcPts val="600"/>
              </a:spcBef>
              <a:defRPr sz="2500"/>
            </a:pPr>
            <a:r>
              <a:t>RHS clinics (GP Program, Immunisation, 4yo clinics)</a:t>
            </a:r>
            <a:endParaRPr sz="2000"/>
          </a:p>
          <a:p>
            <a:pPr marL="342900" indent="-342900">
              <a:lnSpc>
                <a:spcPct val="80000"/>
              </a:lnSpc>
              <a:spcBef>
                <a:spcPts val="600"/>
              </a:spcBef>
              <a:defRPr sz="2500"/>
            </a:pPr>
            <a:r>
              <a:t>Nutrition/Dietetics</a:t>
            </a:r>
            <a:endParaRPr sz="2000"/>
          </a:p>
          <a:p>
            <a:pPr marL="342900" indent="-342900">
              <a:lnSpc>
                <a:spcPct val="80000"/>
              </a:lnSpc>
              <a:spcBef>
                <a:spcPts val="600"/>
              </a:spcBef>
              <a:defRPr sz="2500"/>
            </a:pPr>
            <a:r>
              <a:t>Asylum seeker support services</a:t>
            </a:r>
            <a:endParaRPr sz="2000"/>
          </a:p>
          <a:p>
            <a:pPr marL="342900" indent="-342900">
              <a:lnSpc>
                <a:spcPct val="80000"/>
              </a:lnSpc>
              <a:spcBef>
                <a:spcPts val="600"/>
              </a:spcBef>
              <a:defRPr sz="2500"/>
            </a:pPr>
            <a:r>
              <a:t>Charities</a:t>
            </a:r>
            <a:endParaRPr sz="2000"/>
          </a:p>
          <a:p>
            <a:pPr marL="342900" indent="-342900">
              <a:lnSpc>
                <a:spcPct val="80000"/>
              </a:lnSpc>
              <a:spcBef>
                <a:spcPts val="600"/>
              </a:spcBef>
              <a:defRPr sz="2500"/>
            </a:pPr>
            <a:r>
              <a:t>Mainstream Child &amp; Family Health services</a:t>
            </a:r>
          </a:p>
        </p:txBody>
      </p:sp>
      <p:pic>
        <p:nvPicPr>
          <p:cNvPr id="184" name="Picture 3" descr="Picture 3"/>
          <p:cNvPicPr>
            <a:picLocks noChangeAspect="1"/>
          </p:cNvPicPr>
          <p:nvPr/>
        </p:nvPicPr>
        <p:blipFill>
          <a:blip r:embed="rId3">
            <a:extLst/>
          </a:blip>
          <a:stretch>
            <a:fillRect/>
          </a:stretch>
        </p:blipFill>
        <p:spPr>
          <a:xfrm>
            <a:off x="4181475" y="1484783"/>
            <a:ext cx="3829050" cy="1190626"/>
          </a:xfrm>
          <a:prstGeom prst="rect">
            <a:avLst/>
          </a:prstGeom>
          <a:ln w="12700">
            <a:miter lim="400000"/>
          </a:ln>
        </p:spPr>
      </p:pic>
      <p:pic>
        <p:nvPicPr>
          <p:cNvPr id="185" name="Picture 4" descr="Picture 4"/>
          <p:cNvPicPr>
            <a:picLocks noChangeAspect="1"/>
          </p:cNvPicPr>
          <p:nvPr/>
        </p:nvPicPr>
        <p:blipFill>
          <a:blip r:embed="rId4">
            <a:extLst/>
          </a:blip>
          <a:stretch>
            <a:fillRect/>
          </a:stretch>
        </p:blipFill>
        <p:spPr>
          <a:xfrm>
            <a:off x="8544272" y="2492896"/>
            <a:ext cx="2143126" cy="2143126"/>
          </a:xfrm>
          <a:prstGeom prst="rect">
            <a:avLst/>
          </a:prstGeom>
          <a:ln w="12700">
            <a:miter lim="400000"/>
          </a:ln>
        </p:spPr>
      </p:pic>
      <p:pic>
        <p:nvPicPr>
          <p:cNvPr id="186" name="Picture 5" descr="Picture 5"/>
          <p:cNvPicPr>
            <a:picLocks noChangeAspect="1"/>
          </p:cNvPicPr>
          <p:nvPr/>
        </p:nvPicPr>
        <p:blipFill>
          <a:blip r:embed="rId5">
            <a:extLst/>
          </a:blip>
          <a:stretch>
            <a:fillRect/>
          </a:stretch>
        </p:blipFill>
        <p:spPr>
          <a:xfrm>
            <a:off x="6960096" y="5157192"/>
            <a:ext cx="2295699" cy="152768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Title 1"/>
          <p:cNvSpPr txBox="1"/>
          <p:nvPr>
            <p:ph type="title"/>
          </p:nvPr>
        </p:nvSpPr>
        <p:spPr>
          <a:xfrm>
            <a:off x="-168697" y="116632"/>
            <a:ext cx="8222706" cy="1143001"/>
          </a:xfrm>
          <a:prstGeom prst="rect">
            <a:avLst/>
          </a:prstGeom>
        </p:spPr>
        <p:txBody>
          <a:bodyPr/>
          <a:lstStyle>
            <a:lvl1pPr defTabSz="896111">
              <a:defRPr b="1" sz="4312"/>
            </a:lvl1pPr>
          </a:lstStyle>
          <a:p>
            <a:pPr/>
            <a:r>
              <a:t>Further Research Opportunities</a:t>
            </a:r>
          </a:p>
        </p:txBody>
      </p:sp>
      <p:sp>
        <p:nvSpPr>
          <p:cNvPr id="191" name="Content Placeholder 2"/>
          <p:cNvSpPr txBox="1"/>
          <p:nvPr>
            <p:ph type="body" idx="1"/>
          </p:nvPr>
        </p:nvSpPr>
        <p:spPr>
          <a:xfrm>
            <a:off x="839416" y="1340767"/>
            <a:ext cx="10515601" cy="4603751"/>
          </a:xfrm>
          <a:prstGeom prst="rect">
            <a:avLst/>
          </a:prstGeom>
        </p:spPr>
        <p:txBody>
          <a:bodyPr/>
          <a:lstStyle/>
          <a:p>
            <a:pPr marL="325754" indent="-325754" defTabSz="868680">
              <a:spcBef>
                <a:spcPts val="600"/>
              </a:spcBef>
              <a:defRPr b="1" sz="2755"/>
            </a:pPr>
            <a:r>
              <a:t>Qualitative Research</a:t>
            </a:r>
          </a:p>
          <a:p>
            <a:pPr lvl="1" marL="705802" indent="-271462" defTabSz="868680">
              <a:spcBef>
                <a:spcPts val="500"/>
              </a:spcBef>
              <a:defRPr sz="2375"/>
            </a:pPr>
            <a:r>
              <a:t>Have all barriers to accessing services been dealt with?</a:t>
            </a:r>
          </a:p>
          <a:p>
            <a:pPr lvl="1" marL="705802" indent="-271462" defTabSz="868680">
              <a:spcBef>
                <a:spcPts val="500"/>
              </a:spcBef>
              <a:defRPr sz="2375"/>
            </a:pPr>
            <a:r>
              <a:t>Do parents feel supported and empowered by this program?</a:t>
            </a:r>
          </a:p>
          <a:p>
            <a:pPr lvl="1" marL="705802" indent="-271462" defTabSz="868680">
              <a:spcBef>
                <a:spcPts val="500"/>
              </a:spcBef>
              <a:defRPr sz="2375"/>
            </a:pPr>
            <a:r>
              <a:t>What further can be done to help refugee families raise their children?</a:t>
            </a:r>
          </a:p>
          <a:p>
            <a:pPr marL="0" indent="0" defTabSz="868680">
              <a:spcBef>
                <a:spcPts val="600"/>
              </a:spcBef>
              <a:buSzTx/>
              <a:buNone/>
              <a:defRPr sz="2755"/>
            </a:pPr>
          </a:p>
          <a:p>
            <a:pPr marL="325754" indent="-325754" defTabSz="868680">
              <a:spcBef>
                <a:spcPts val="600"/>
              </a:spcBef>
              <a:defRPr b="1" sz="2755"/>
            </a:pPr>
            <a:r>
              <a:t>Quantitative Research</a:t>
            </a:r>
          </a:p>
          <a:p>
            <a:pPr lvl="1" marL="705802" indent="-271462" defTabSz="868680">
              <a:spcBef>
                <a:spcPts val="500"/>
              </a:spcBef>
              <a:defRPr sz="2375"/>
            </a:pPr>
            <a:r>
              <a:t>Further demographic research </a:t>
            </a:r>
          </a:p>
          <a:p>
            <a:pPr lvl="1" marL="705802" indent="-271462" defTabSz="868680">
              <a:spcBef>
                <a:spcPts val="500"/>
              </a:spcBef>
              <a:defRPr sz="2375"/>
            </a:pPr>
            <a:r>
              <a:t>Do developmental delays occur at a higher rate in refugee populations?</a:t>
            </a:r>
          </a:p>
          <a:p>
            <a:pPr lvl="1" marL="705802" indent="-271462" defTabSz="868680">
              <a:spcBef>
                <a:spcPts val="500"/>
              </a:spcBef>
              <a:defRPr sz="2375"/>
            </a:pPr>
            <a:r>
              <a:t>What difference in outcomes can be seen at school?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1" y="116632"/>
            <a:ext cx="3038130" cy="1143001"/>
          </a:xfrm>
          <a:prstGeom prst="rect">
            <a:avLst/>
          </a:prstGeom>
        </p:spPr>
        <p:txBody>
          <a:bodyPr/>
          <a:lstStyle>
            <a:lvl1pPr>
              <a:defRPr b="1"/>
            </a:lvl1pPr>
          </a:lstStyle>
          <a:p>
            <a:pPr/>
            <a:r>
              <a:t>Conclusion</a:t>
            </a:r>
          </a:p>
        </p:txBody>
      </p:sp>
      <p:sp>
        <p:nvSpPr>
          <p:cNvPr id="196" name="Content Placeholder 2"/>
          <p:cNvSpPr txBox="1"/>
          <p:nvPr>
            <p:ph type="body" idx="1"/>
          </p:nvPr>
        </p:nvSpPr>
        <p:spPr>
          <a:xfrm>
            <a:off x="609600" y="1600201"/>
            <a:ext cx="10972800" cy="4525963"/>
          </a:xfrm>
          <a:prstGeom prst="rect">
            <a:avLst/>
          </a:prstGeom>
        </p:spPr>
        <p:txBody>
          <a:bodyPr/>
          <a:lstStyle/>
          <a:p>
            <a:pPr/>
            <a:r>
              <a:t>This is an evidence-based service that overcomes barriers to provide treatment for an at-risk population</a:t>
            </a:r>
          </a:p>
          <a:p>
            <a:pPr/>
            <a:r>
              <a:t>Our program could potentially provide a blueprint for Nationwide refugee/Asylum seeker specific early childhood services</a:t>
            </a:r>
          </a:p>
          <a:p>
            <a:pPr/>
            <a:r>
              <a:t>Further research is important</a:t>
            </a:r>
          </a:p>
        </p:txBody>
      </p:sp>
      <p:pic>
        <p:nvPicPr>
          <p:cNvPr id="197" name="Picture 3" descr="Picture 3"/>
          <p:cNvPicPr>
            <a:picLocks noChangeAspect="1"/>
          </p:cNvPicPr>
          <p:nvPr/>
        </p:nvPicPr>
        <p:blipFill>
          <a:blip r:embed="rId2">
            <a:extLst/>
          </a:blip>
          <a:stretch>
            <a:fillRect/>
          </a:stretch>
        </p:blipFill>
        <p:spPr>
          <a:xfrm>
            <a:off x="6066218" y="3789040"/>
            <a:ext cx="2178036" cy="3002036"/>
          </a:xfrm>
          <a:prstGeom prst="rect">
            <a:avLst/>
          </a:prstGeom>
          <a:ln w="12700">
            <a:miter lim="400000"/>
          </a:ln>
        </p:spPr>
      </p:pic>
      <p:pic>
        <p:nvPicPr>
          <p:cNvPr id="198" name="Picture 4" descr="Picture 4"/>
          <p:cNvPicPr>
            <a:picLocks noChangeAspect="1"/>
          </p:cNvPicPr>
          <p:nvPr/>
        </p:nvPicPr>
        <p:blipFill>
          <a:blip r:embed="rId3">
            <a:extLst/>
          </a:blip>
          <a:stretch>
            <a:fillRect/>
          </a:stretch>
        </p:blipFill>
        <p:spPr>
          <a:xfrm>
            <a:off x="8589909" y="3789040"/>
            <a:ext cx="3451681" cy="300203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prstGeom prst="rect">
            <a:avLst/>
          </a:prstGeom>
        </p:spPr>
        <p:txBody>
          <a:bodyPr/>
          <a:lstStyle/>
          <a:p>
            <a:pPr/>
            <a:r>
              <a:t>Questions?</a:t>
            </a:r>
          </a:p>
        </p:txBody>
      </p:sp>
      <p:sp>
        <p:nvSpPr>
          <p:cNvPr id="201" name="Content Placeholder 2"/>
          <p:cNvSpPr txBox="1"/>
          <p:nvPr>
            <p:ph type="body" idx="1"/>
          </p:nvPr>
        </p:nvSpPr>
        <p:spPr>
          <a:xfrm>
            <a:off x="609600" y="1600201"/>
            <a:ext cx="10972800" cy="4525963"/>
          </a:xfrm>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312713" y="228537"/>
            <a:ext cx="10632506" cy="1110743"/>
          </a:xfrm>
          <a:prstGeom prst="rect">
            <a:avLst/>
          </a:prstGeom>
        </p:spPr>
        <p:txBody>
          <a:bodyPr/>
          <a:lstStyle/>
          <a:p>
            <a:pPr defTabSz="804672">
              <a:defRPr b="1" sz="3432"/>
            </a:pPr>
            <a:r>
              <a:t>Why is an early childhood assessment important</a:t>
            </a:r>
            <a:br/>
            <a:r>
              <a:t>for refugees and asylum seekers?</a:t>
            </a:r>
          </a:p>
        </p:txBody>
      </p:sp>
      <p:sp>
        <p:nvSpPr>
          <p:cNvPr id="127" name="Content Placeholder 2"/>
          <p:cNvSpPr txBox="1"/>
          <p:nvPr>
            <p:ph type="body" idx="1"/>
          </p:nvPr>
        </p:nvSpPr>
        <p:spPr>
          <a:xfrm>
            <a:off x="695400" y="1445102"/>
            <a:ext cx="11017224" cy="4493638"/>
          </a:xfrm>
          <a:prstGeom prst="rect">
            <a:avLst/>
          </a:prstGeom>
        </p:spPr>
        <p:txBody>
          <a:bodyPr/>
          <a:lstStyle/>
          <a:p>
            <a:pPr>
              <a:spcBef>
                <a:spcPts val="600"/>
              </a:spcBef>
              <a:defRPr sz="2800"/>
            </a:pPr>
            <a:r>
              <a:t>Refugee and Asylum Seeker children = higher risk of developmental delays?</a:t>
            </a:r>
          </a:p>
          <a:p>
            <a:pPr>
              <a:spcBef>
                <a:spcPts val="600"/>
              </a:spcBef>
              <a:defRPr sz="2800"/>
            </a:pPr>
            <a:r>
              <a:t>This can be due to refugee camp/detention stay; settlement process</a:t>
            </a:r>
          </a:p>
          <a:p>
            <a:pPr>
              <a:spcBef>
                <a:spcPts val="600"/>
              </a:spcBef>
              <a:defRPr sz="2800"/>
            </a:pPr>
            <a:r>
              <a:t>Effect of these processes on the primary caregiver can affect attachment</a:t>
            </a:r>
          </a:p>
          <a:p>
            <a:pPr>
              <a:spcBef>
                <a:spcPts val="600"/>
              </a:spcBef>
              <a:defRPr sz="2800"/>
            </a:pPr>
            <a:r>
              <a:t>Developmental delays can be overlooked</a:t>
            </a:r>
          </a:p>
        </p:txBody>
      </p:sp>
      <p:pic>
        <p:nvPicPr>
          <p:cNvPr id="128" name="Picture 3" descr="Picture 3"/>
          <p:cNvPicPr>
            <a:picLocks noChangeAspect="1"/>
          </p:cNvPicPr>
          <p:nvPr/>
        </p:nvPicPr>
        <p:blipFill>
          <a:blip r:embed="rId3">
            <a:extLst/>
          </a:blip>
          <a:stretch>
            <a:fillRect/>
          </a:stretch>
        </p:blipFill>
        <p:spPr>
          <a:xfrm>
            <a:off x="6773822" y="4371764"/>
            <a:ext cx="3326567" cy="2304257"/>
          </a:xfrm>
          <a:prstGeom prst="rect">
            <a:avLst/>
          </a:prstGeom>
          <a:ln w="12700">
            <a:miter lim="400000"/>
          </a:ln>
        </p:spPr>
      </p:pic>
      <p:pic>
        <p:nvPicPr>
          <p:cNvPr id="129" name="Picture 5" descr="Picture 5"/>
          <p:cNvPicPr>
            <a:picLocks noChangeAspect="1"/>
          </p:cNvPicPr>
          <p:nvPr/>
        </p:nvPicPr>
        <p:blipFill>
          <a:blip r:embed="rId4">
            <a:extLst/>
          </a:blip>
          <a:stretch>
            <a:fillRect/>
          </a:stretch>
        </p:blipFill>
        <p:spPr>
          <a:xfrm>
            <a:off x="4439815" y="4371764"/>
            <a:ext cx="2031868" cy="2304257"/>
          </a:xfrm>
          <a:prstGeom prst="rect">
            <a:avLst/>
          </a:prstGeom>
          <a:ln w="12700">
            <a:miter lim="400000"/>
          </a:ln>
        </p:spPr>
      </p:pic>
      <p:pic>
        <p:nvPicPr>
          <p:cNvPr id="130" name="Picture 6" descr="Picture 6"/>
          <p:cNvPicPr>
            <a:picLocks noChangeAspect="1"/>
          </p:cNvPicPr>
          <p:nvPr/>
        </p:nvPicPr>
        <p:blipFill>
          <a:blip r:embed="rId5">
            <a:extLst/>
          </a:blip>
          <a:stretch>
            <a:fillRect/>
          </a:stretch>
        </p:blipFill>
        <p:spPr>
          <a:xfrm>
            <a:off x="9971868" y="-6499"/>
            <a:ext cx="2220132" cy="134726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0" y="116631"/>
            <a:ext cx="9912424" cy="1152130"/>
          </a:xfrm>
          <a:prstGeom prst="rect">
            <a:avLst/>
          </a:prstGeom>
        </p:spPr>
        <p:txBody>
          <a:bodyPr/>
          <a:lstStyle>
            <a:lvl1pPr algn="l" defTabSz="841247">
              <a:defRPr b="1" sz="3588"/>
            </a:lvl1pPr>
          </a:lstStyle>
          <a:p>
            <a:pPr/>
            <a:r>
              <a:t>Barriers faced by Refugees and Asylum Seekers in accessing Early Childhood Services</a:t>
            </a:r>
          </a:p>
        </p:txBody>
      </p:sp>
      <p:sp>
        <p:nvSpPr>
          <p:cNvPr id="135" name="Content Placeholder 6"/>
          <p:cNvSpPr txBox="1"/>
          <p:nvPr>
            <p:ph type="body" idx="1"/>
          </p:nvPr>
        </p:nvSpPr>
        <p:spPr>
          <a:xfrm>
            <a:off x="1127447" y="1484783"/>
            <a:ext cx="10153130" cy="4641370"/>
          </a:xfrm>
          <a:prstGeom prst="rect">
            <a:avLst/>
          </a:prstGeom>
        </p:spPr>
        <p:txBody>
          <a:bodyPr/>
          <a:lstStyle/>
          <a:p>
            <a:pPr>
              <a:defRPr sz="3300"/>
            </a:pPr>
            <a:r>
              <a:t>Lack of awareness of what the Early Childhood Service is</a:t>
            </a:r>
          </a:p>
          <a:p>
            <a:pPr>
              <a:defRPr sz="3300"/>
            </a:pPr>
            <a:r>
              <a:t>Language barriers</a:t>
            </a:r>
          </a:p>
          <a:p>
            <a:pPr>
              <a:defRPr sz="3300"/>
            </a:pPr>
            <a:r>
              <a:t>Families unable to find or access clinics</a:t>
            </a:r>
          </a:p>
          <a:p>
            <a:pPr>
              <a:defRPr sz="3300"/>
            </a:pPr>
            <a:r>
              <a:t>Different nurses at clinics – affects engagement and attendance for clients</a:t>
            </a:r>
          </a:p>
          <a:p>
            <a:pPr>
              <a:defRPr sz="3300"/>
            </a:pPr>
            <a:r>
              <a:t>Mainstream ECHN’s may  not feel knowledgeable when caring for these families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725213" y="299942"/>
            <a:ext cx="10577097" cy="1184843"/>
          </a:xfrm>
          <a:prstGeom prst="rect">
            <a:avLst/>
          </a:prstGeom>
        </p:spPr>
        <p:txBody>
          <a:bodyPr/>
          <a:lstStyle>
            <a:lvl1pPr defTabSz="877823">
              <a:defRPr b="1" sz="4224"/>
            </a:lvl1pPr>
          </a:lstStyle>
          <a:p>
            <a:pPr/>
            <a:r>
              <a:t>NSW RHS Early Childhood Nurses Program</a:t>
            </a:r>
          </a:p>
        </p:txBody>
      </p:sp>
      <p:sp>
        <p:nvSpPr>
          <p:cNvPr id="138" name="Content Placeholder 2"/>
          <p:cNvSpPr txBox="1"/>
          <p:nvPr>
            <p:ph type="body" idx="1"/>
          </p:nvPr>
        </p:nvSpPr>
        <p:spPr>
          <a:xfrm>
            <a:off x="725214" y="1491074"/>
            <a:ext cx="10356378" cy="4698126"/>
          </a:xfrm>
          <a:prstGeom prst="rect">
            <a:avLst/>
          </a:prstGeom>
        </p:spPr>
        <p:txBody>
          <a:bodyPr/>
          <a:lstStyle/>
          <a:p>
            <a:pPr>
              <a:defRPr sz="3000"/>
            </a:pPr>
            <a:r>
              <a:t>Service began February 2017 </a:t>
            </a:r>
          </a:p>
          <a:p>
            <a:pPr>
              <a:defRPr sz="3000"/>
            </a:pPr>
            <a:r>
              <a:t>Sustained home visiting service – antenatal period onwards</a:t>
            </a:r>
          </a:p>
          <a:p>
            <a:pPr>
              <a:defRPr sz="3000"/>
            </a:pPr>
            <a:r>
              <a:t>2.5 FTE. 0.6 included from November.</a:t>
            </a:r>
          </a:p>
          <a:p>
            <a:pPr>
              <a:defRPr sz="3000"/>
            </a:pPr>
            <a:r>
              <a:t>Initial primary focus was home visiting</a:t>
            </a:r>
          </a:p>
          <a:p>
            <a:pPr>
              <a:defRPr sz="3000"/>
            </a:pPr>
            <a:r>
              <a:t>Needs basis. </a:t>
            </a:r>
          </a:p>
        </p:txBody>
      </p:sp>
      <p:pic>
        <p:nvPicPr>
          <p:cNvPr id="139" name="Picture 3" descr="Picture 3"/>
          <p:cNvPicPr>
            <a:picLocks noChangeAspect="1"/>
          </p:cNvPicPr>
          <p:nvPr/>
        </p:nvPicPr>
        <p:blipFill>
          <a:blip r:embed="rId3">
            <a:extLst/>
          </a:blip>
          <a:stretch>
            <a:fillRect/>
          </a:stretch>
        </p:blipFill>
        <p:spPr>
          <a:xfrm>
            <a:off x="5375919" y="4561713"/>
            <a:ext cx="2935711" cy="2201783"/>
          </a:xfrm>
          <a:prstGeom prst="rect">
            <a:avLst/>
          </a:prstGeom>
          <a:ln w="12700">
            <a:miter lim="400000"/>
          </a:ln>
        </p:spPr>
      </p:pic>
      <p:pic>
        <p:nvPicPr>
          <p:cNvPr id="140" name="Picture 4" descr="Picture 4"/>
          <p:cNvPicPr>
            <a:picLocks noChangeAspect="1"/>
          </p:cNvPicPr>
          <p:nvPr/>
        </p:nvPicPr>
        <p:blipFill>
          <a:blip r:embed="rId4">
            <a:extLst/>
          </a:blip>
          <a:stretch>
            <a:fillRect/>
          </a:stretch>
        </p:blipFill>
        <p:spPr>
          <a:xfrm>
            <a:off x="8472264" y="4588545"/>
            <a:ext cx="1398183" cy="2174951"/>
          </a:xfrm>
          <a:prstGeom prst="rect">
            <a:avLst/>
          </a:prstGeom>
          <a:ln w="12700">
            <a:miter lim="400000"/>
          </a:ln>
        </p:spPr>
      </p:pic>
      <p:pic>
        <p:nvPicPr>
          <p:cNvPr id="141" name="Picture 5" descr="Picture 5"/>
          <p:cNvPicPr>
            <a:picLocks noChangeAspect="1"/>
          </p:cNvPicPr>
          <p:nvPr/>
        </p:nvPicPr>
        <p:blipFill>
          <a:blip r:embed="rId5">
            <a:extLst/>
          </a:blip>
          <a:stretch>
            <a:fillRect/>
          </a:stretch>
        </p:blipFill>
        <p:spPr>
          <a:xfrm>
            <a:off x="3747432" y="4755896"/>
            <a:ext cx="1467855" cy="2003010"/>
          </a:xfrm>
          <a:prstGeom prst="rect">
            <a:avLst/>
          </a:prstGeom>
          <a:ln w="12700">
            <a:miter lim="400000"/>
          </a:ln>
        </p:spPr>
      </p:pic>
      <p:pic>
        <p:nvPicPr>
          <p:cNvPr id="142" name="Picture 6" descr="Picture 6"/>
          <p:cNvPicPr>
            <a:picLocks noChangeAspect="1"/>
          </p:cNvPicPr>
          <p:nvPr/>
        </p:nvPicPr>
        <p:blipFill>
          <a:blip r:embed="rId6">
            <a:extLst/>
          </a:blip>
          <a:stretch>
            <a:fillRect/>
          </a:stretch>
        </p:blipFill>
        <p:spPr>
          <a:xfrm>
            <a:off x="10416479" y="1844824"/>
            <a:ext cx="1466569" cy="109851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46" name="Chart 14"/>
          <p:cNvGraphicFramePr/>
          <p:nvPr/>
        </p:nvGraphicFramePr>
        <p:xfrm>
          <a:off x="2191191" y="1586124"/>
          <a:ext cx="7346459" cy="4754767"/>
        </p:xfrm>
        <a:graphic xmlns:a="http://schemas.openxmlformats.org/drawingml/2006/main">
          <a:graphicData uri="http://schemas.openxmlformats.org/drawingml/2006/chart">
            <c:chart xmlns:c="http://schemas.openxmlformats.org/drawingml/2006/chart" r:id="rId3"/>
          </a:graphicData>
        </a:graphic>
      </p:graphicFrame>
      <p:graphicFrame>
        <p:nvGraphicFramePr>
          <p:cNvPr id="147" name="Table 17"/>
          <p:cNvGraphicFramePr/>
          <p:nvPr/>
        </p:nvGraphicFramePr>
        <p:xfrm>
          <a:off x="10056439" y="1628799"/>
          <a:ext cx="1584177" cy="401113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64096"/>
                <a:gridCol w="720080"/>
              </a:tblGrid>
              <a:tr h="391636">
                <a:tc>
                  <a:txBody>
                    <a:bodyPr/>
                    <a:lstStyle/>
                    <a:p>
                      <a:pPr algn="ctr">
                        <a:defRPr sz="1800"/>
                      </a:pPr>
                      <a:r>
                        <a:rPr b="1" sz="1100">
                          <a:solidFill>
                            <a:srgbClr val="002060"/>
                          </a:solidFill>
                        </a:rPr>
                        <a:t>COUNTRY OF BIRTH</a:t>
                      </a:r>
                    </a:p>
                  </a:txBody>
                  <a:tcPr marL="9525" marR="9525" marT="9525" marB="9525" anchor="b" anchorCtr="0" horzOverflow="overflow">
                    <a:solidFill>
                      <a:srgbClr val="95B3D7"/>
                    </a:solidFill>
                  </a:tcPr>
                </a:tc>
                <a:tc>
                  <a:txBody>
                    <a:bodyPr/>
                    <a:lstStyle/>
                    <a:p>
                      <a:pPr algn="ctr">
                        <a:defRPr sz="1800"/>
                      </a:pPr>
                      <a:r>
                        <a:rPr b="1" sz="1100"/>
                        <a:t>NUMBER</a:t>
                      </a:r>
                    </a:p>
                  </a:txBody>
                  <a:tcPr marL="9525" marR="9525" marT="9525" marB="9525" anchor="b" anchorCtr="0" horzOverflow="overflow">
                    <a:solidFill>
                      <a:srgbClr val="95B3D7"/>
                    </a:solidFill>
                  </a:tcPr>
                </a:tc>
              </a:tr>
              <a:tr h="190500">
                <a:tc>
                  <a:txBody>
                    <a:bodyPr/>
                    <a:lstStyle/>
                    <a:p>
                      <a:pPr algn="l">
                        <a:defRPr sz="1800"/>
                      </a:pPr>
                      <a:r>
                        <a:rPr sz="1100"/>
                        <a:t>IRAQ</a:t>
                      </a:r>
                    </a:p>
                  </a:txBody>
                  <a:tcPr marL="9525" marR="9525" marT="9525" marB="9525" anchor="b" anchorCtr="0" horzOverflow="overflow">
                    <a:solidFill>
                      <a:srgbClr val="E8ECF4"/>
                    </a:solidFill>
                  </a:tcPr>
                </a:tc>
                <a:tc>
                  <a:txBody>
                    <a:bodyPr/>
                    <a:lstStyle/>
                    <a:p>
                      <a:pPr algn="ctr">
                        <a:defRPr sz="1800"/>
                      </a:pPr>
                      <a:r>
                        <a:rPr sz="1100"/>
                        <a:t>105</a:t>
                      </a:r>
                    </a:p>
                  </a:txBody>
                  <a:tcPr marL="9525" marR="9525" marT="9525" marB="9525" anchor="b" anchorCtr="0" horzOverflow="overflow">
                    <a:solidFill>
                      <a:srgbClr val="E8ECF4"/>
                    </a:solidFill>
                  </a:tcPr>
                </a:tc>
              </a:tr>
              <a:tr h="190500">
                <a:tc>
                  <a:txBody>
                    <a:bodyPr/>
                    <a:lstStyle/>
                    <a:p>
                      <a:pPr algn="l">
                        <a:defRPr sz="1800"/>
                      </a:pPr>
                      <a:r>
                        <a:rPr sz="1100"/>
                        <a:t>SYRIA</a:t>
                      </a:r>
                    </a:p>
                  </a:txBody>
                  <a:tcPr marL="9525" marR="9525" marT="9525" marB="9525" anchor="b" anchorCtr="0" horzOverflow="overflow">
                    <a:solidFill>
                      <a:srgbClr val="E8ECF4"/>
                    </a:solidFill>
                  </a:tcPr>
                </a:tc>
                <a:tc>
                  <a:txBody>
                    <a:bodyPr/>
                    <a:lstStyle/>
                    <a:p>
                      <a:pPr algn="ctr">
                        <a:defRPr sz="1800"/>
                      </a:pPr>
                      <a:r>
                        <a:rPr sz="1100"/>
                        <a:t>36</a:t>
                      </a:r>
                    </a:p>
                  </a:txBody>
                  <a:tcPr marL="9525" marR="9525" marT="9525" marB="9525" anchor="b" anchorCtr="0" horzOverflow="overflow">
                    <a:solidFill>
                      <a:srgbClr val="E8ECF4"/>
                    </a:solidFill>
                  </a:tcPr>
                </a:tc>
              </a:tr>
              <a:tr h="190500">
                <a:tc>
                  <a:txBody>
                    <a:bodyPr/>
                    <a:lstStyle/>
                    <a:p>
                      <a:pPr algn="l">
                        <a:defRPr sz="1800"/>
                      </a:pPr>
                      <a:r>
                        <a:rPr sz="1100"/>
                        <a:t>AUSTRALIA</a:t>
                      </a:r>
                    </a:p>
                  </a:txBody>
                  <a:tcPr marL="9525" marR="9525" marT="9525" marB="9525" anchor="b" anchorCtr="0" horzOverflow="overflow">
                    <a:solidFill>
                      <a:srgbClr val="E8ECF4"/>
                    </a:solidFill>
                  </a:tcPr>
                </a:tc>
                <a:tc>
                  <a:txBody>
                    <a:bodyPr/>
                    <a:lstStyle/>
                    <a:p>
                      <a:pPr algn="ctr">
                        <a:defRPr sz="1800"/>
                      </a:pPr>
                      <a:r>
                        <a:rPr sz="1100"/>
                        <a:t>10</a:t>
                      </a:r>
                    </a:p>
                  </a:txBody>
                  <a:tcPr marL="9525" marR="9525" marT="9525" marB="9525" anchor="b" anchorCtr="0" horzOverflow="overflow">
                    <a:solidFill>
                      <a:srgbClr val="E8ECF4"/>
                    </a:solidFill>
                  </a:tcPr>
                </a:tc>
              </a:tr>
              <a:tr h="190500">
                <a:tc>
                  <a:txBody>
                    <a:bodyPr/>
                    <a:lstStyle/>
                    <a:p>
                      <a:pPr algn="l">
                        <a:defRPr sz="1800"/>
                      </a:pPr>
                      <a:r>
                        <a:rPr sz="1100"/>
                        <a:t>IRAN</a:t>
                      </a:r>
                    </a:p>
                  </a:txBody>
                  <a:tcPr marL="9525" marR="9525" marT="9525" marB="9525" anchor="b" anchorCtr="0" horzOverflow="overflow">
                    <a:solidFill>
                      <a:srgbClr val="E8ECF4"/>
                    </a:solidFill>
                  </a:tcPr>
                </a:tc>
                <a:tc>
                  <a:txBody>
                    <a:bodyPr/>
                    <a:lstStyle/>
                    <a:p>
                      <a:pPr algn="ctr">
                        <a:defRPr sz="1800"/>
                      </a:pPr>
                      <a:r>
                        <a:rPr sz="1100"/>
                        <a:t>8</a:t>
                      </a:r>
                    </a:p>
                  </a:txBody>
                  <a:tcPr marL="9525" marR="9525" marT="9525" marB="9525" anchor="b" anchorCtr="0" horzOverflow="overflow">
                    <a:solidFill>
                      <a:srgbClr val="E8ECF4"/>
                    </a:solidFill>
                  </a:tcPr>
                </a:tc>
              </a:tr>
              <a:tr h="190500">
                <a:tc>
                  <a:txBody>
                    <a:bodyPr/>
                    <a:lstStyle/>
                    <a:p>
                      <a:pPr algn="l">
                        <a:defRPr sz="1800"/>
                      </a:pPr>
                      <a:r>
                        <a:rPr sz="1100"/>
                        <a:t>CHINA</a:t>
                      </a:r>
                    </a:p>
                  </a:txBody>
                  <a:tcPr marL="9525" marR="9525" marT="9525" marB="9525" anchor="b" anchorCtr="0" horzOverflow="overflow">
                    <a:solidFill>
                      <a:srgbClr val="E8ECF4"/>
                    </a:solidFill>
                  </a:tcPr>
                </a:tc>
                <a:tc>
                  <a:txBody>
                    <a:bodyPr/>
                    <a:lstStyle/>
                    <a:p>
                      <a:pPr algn="ctr">
                        <a:defRPr sz="1800"/>
                      </a:pPr>
                      <a:r>
                        <a:rPr sz="1100"/>
                        <a:t>7</a:t>
                      </a:r>
                    </a:p>
                  </a:txBody>
                  <a:tcPr marL="9525" marR="9525" marT="9525" marB="9525" anchor="b" anchorCtr="0" horzOverflow="overflow">
                    <a:solidFill>
                      <a:srgbClr val="E8ECF4"/>
                    </a:solidFill>
                  </a:tcPr>
                </a:tc>
              </a:tr>
              <a:tr h="190500">
                <a:tc>
                  <a:txBody>
                    <a:bodyPr/>
                    <a:lstStyle/>
                    <a:p>
                      <a:pPr algn="l">
                        <a:defRPr sz="1800"/>
                      </a:pPr>
                      <a:r>
                        <a:rPr sz="1100"/>
                        <a:t>FIJI</a:t>
                      </a:r>
                    </a:p>
                  </a:txBody>
                  <a:tcPr marL="9525" marR="9525" marT="9525" marB="9525" anchor="b" anchorCtr="0" horzOverflow="overflow">
                    <a:solidFill>
                      <a:srgbClr val="E8ECF4"/>
                    </a:solidFill>
                  </a:tcPr>
                </a:tc>
                <a:tc>
                  <a:txBody>
                    <a:bodyPr/>
                    <a:lstStyle/>
                    <a:p>
                      <a:pPr algn="ctr">
                        <a:defRPr sz="1800"/>
                      </a:pPr>
                      <a:r>
                        <a:rPr sz="1100"/>
                        <a:t>7</a:t>
                      </a:r>
                    </a:p>
                  </a:txBody>
                  <a:tcPr marL="9525" marR="9525" marT="9525" marB="9525" anchor="b" anchorCtr="0" horzOverflow="overflow">
                    <a:solidFill>
                      <a:srgbClr val="E8ECF4"/>
                    </a:solidFill>
                  </a:tcPr>
                </a:tc>
              </a:tr>
              <a:tr h="190500">
                <a:tc>
                  <a:txBody>
                    <a:bodyPr/>
                    <a:lstStyle/>
                    <a:p>
                      <a:pPr algn="l">
                        <a:defRPr sz="1800"/>
                      </a:pPr>
                      <a:r>
                        <a:rPr sz="1100"/>
                        <a:t>AFGHANISTAN</a:t>
                      </a:r>
                    </a:p>
                  </a:txBody>
                  <a:tcPr marL="9525" marR="9525" marT="9525" marB="9525" anchor="b" anchorCtr="0" horzOverflow="overflow">
                    <a:solidFill>
                      <a:srgbClr val="E8ECF4"/>
                    </a:solidFill>
                  </a:tcPr>
                </a:tc>
                <a:tc>
                  <a:txBody>
                    <a:bodyPr/>
                    <a:lstStyle/>
                    <a:p>
                      <a:pPr algn="ctr">
                        <a:defRPr sz="1800"/>
                      </a:pPr>
                      <a:r>
                        <a:rPr sz="1100"/>
                        <a:t>5</a:t>
                      </a:r>
                    </a:p>
                  </a:txBody>
                  <a:tcPr marL="9525" marR="9525" marT="9525" marB="9525" anchor="b" anchorCtr="0" horzOverflow="overflow">
                    <a:solidFill>
                      <a:srgbClr val="E8ECF4"/>
                    </a:solidFill>
                  </a:tcPr>
                </a:tc>
              </a:tr>
              <a:tr h="190500">
                <a:tc>
                  <a:txBody>
                    <a:bodyPr/>
                    <a:lstStyle/>
                    <a:p>
                      <a:pPr algn="l">
                        <a:defRPr sz="1800"/>
                      </a:pPr>
                      <a:r>
                        <a:rPr sz="1100"/>
                        <a:t>PAKISTAN</a:t>
                      </a:r>
                    </a:p>
                  </a:txBody>
                  <a:tcPr marL="9525" marR="9525" marT="9525" marB="9525" anchor="b" anchorCtr="0" horzOverflow="overflow">
                    <a:solidFill>
                      <a:srgbClr val="E8ECF4"/>
                    </a:solidFill>
                  </a:tcPr>
                </a:tc>
                <a:tc>
                  <a:txBody>
                    <a:bodyPr/>
                    <a:lstStyle/>
                    <a:p>
                      <a:pPr algn="ctr">
                        <a:defRPr sz="1800"/>
                      </a:pPr>
                      <a:r>
                        <a:rPr sz="1100"/>
                        <a:t>5</a:t>
                      </a:r>
                    </a:p>
                  </a:txBody>
                  <a:tcPr marL="9525" marR="9525" marT="9525" marB="9525" anchor="b" anchorCtr="0" horzOverflow="overflow">
                    <a:solidFill>
                      <a:srgbClr val="E8ECF4"/>
                    </a:solidFill>
                  </a:tcPr>
                </a:tc>
              </a:tr>
              <a:tr h="190500">
                <a:tc>
                  <a:txBody>
                    <a:bodyPr/>
                    <a:lstStyle/>
                    <a:p>
                      <a:pPr algn="l">
                        <a:defRPr sz="1800"/>
                      </a:pPr>
                      <a:r>
                        <a:rPr sz="1100"/>
                        <a:t>PHILIPINES</a:t>
                      </a:r>
                    </a:p>
                  </a:txBody>
                  <a:tcPr marL="9525" marR="9525" marT="9525" marB="9525" anchor="b" anchorCtr="0" horzOverflow="overflow">
                    <a:solidFill>
                      <a:srgbClr val="E8ECF4"/>
                    </a:solidFill>
                  </a:tcPr>
                </a:tc>
                <a:tc>
                  <a:txBody>
                    <a:bodyPr/>
                    <a:lstStyle/>
                    <a:p>
                      <a:pPr algn="ctr">
                        <a:defRPr sz="1800"/>
                      </a:pPr>
                      <a:r>
                        <a:rPr sz="1100"/>
                        <a:t>3</a:t>
                      </a:r>
                    </a:p>
                  </a:txBody>
                  <a:tcPr marL="9525" marR="9525" marT="9525" marB="9525" anchor="b" anchorCtr="0" horzOverflow="overflow">
                    <a:solidFill>
                      <a:srgbClr val="E8ECF4"/>
                    </a:solidFill>
                  </a:tcPr>
                </a:tc>
              </a:tr>
              <a:tr h="190500">
                <a:tc>
                  <a:txBody>
                    <a:bodyPr/>
                    <a:lstStyle/>
                    <a:p>
                      <a:pPr algn="l">
                        <a:defRPr sz="1800"/>
                      </a:pPr>
                      <a:r>
                        <a:rPr sz="1100"/>
                        <a:t>TURKEY</a:t>
                      </a:r>
                    </a:p>
                  </a:txBody>
                  <a:tcPr marL="9525" marR="9525" marT="9525" marB="9525" anchor="b" anchorCtr="0" horzOverflow="overflow">
                    <a:solidFill>
                      <a:srgbClr val="E8ECF4"/>
                    </a:solidFill>
                  </a:tcPr>
                </a:tc>
                <a:tc>
                  <a:txBody>
                    <a:bodyPr/>
                    <a:lstStyle/>
                    <a:p>
                      <a:pPr algn="ctr">
                        <a:defRPr sz="1800"/>
                      </a:pPr>
                      <a:r>
                        <a:rPr sz="1100"/>
                        <a:t>3</a:t>
                      </a:r>
                    </a:p>
                  </a:txBody>
                  <a:tcPr marL="9525" marR="9525" marT="9525" marB="9525" anchor="b" anchorCtr="0" horzOverflow="overflow">
                    <a:solidFill>
                      <a:srgbClr val="E8ECF4"/>
                    </a:solidFill>
                  </a:tcPr>
                </a:tc>
              </a:tr>
              <a:tr h="190500">
                <a:tc>
                  <a:txBody>
                    <a:bodyPr/>
                    <a:lstStyle/>
                    <a:p>
                      <a:pPr algn="l">
                        <a:defRPr sz="1800"/>
                      </a:pPr>
                      <a:r>
                        <a:rPr sz="1100"/>
                        <a:t>NIGERIA</a:t>
                      </a:r>
                    </a:p>
                  </a:txBody>
                  <a:tcPr marL="9525" marR="9525" marT="9525" marB="9525" anchor="b" anchorCtr="0" horzOverflow="overflow">
                    <a:solidFill>
                      <a:srgbClr val="E8ECF4"/>
                    </a:solidFill>
                  </a:tcPr>
                </a:tc>
                <a:tc>
                  <a:txBody>
                    <a:bodyPr/>
                    <a:lstStyle/>
                    <a:p>
                      <a:pPr algn="ctr">
                        <a:defRPr sz="1800"/>
                      </a:pPr>
                      <a:r>
                        <a:rPr sz="1100"/>
                        <a:t>3</a:t>
                      </a:r>
                    </a:p>
                  </a:txBody>
                  <a:tcPr marL="9525" marR="9525" marT="9525" marB="9525" anchor="b" anchorCtr="0" horzOverflow="overflow">
                    <a:solidFill>
                      <a:srgbClr val="E8ECF4"/>
                    </a:solidFill>
                  </a:tcPr>
                </a:tc>
              </a:tr>
              <a:tr h="190500">
                <a:tc>
                  <a:txBody>
                    <a:bodyPr/>
                    <a:lstStyle/>
                    <a:p>
                      <a:pPr algn="l">
                        <a:defRPr sz="1800"/>
                      </a:pPr>
                      <a:r>
                        <a:rPr sz="1100"/>
                        <a:t>TONGA</a:t>
                      </a:r>
                    </a:p>
                  </a:txBody>
                  <a:tcPr marL="9525" marR="9525" marT="9525" marB="9525" anchor="b" anchorCtr="0" horzOverflow="overflow">
                    <a:solidFill>
                      <a:srgbClr val="E8ECF4"/>
                    </a:solidFill>
                  </a:tcPr>
                </a:tc>
                <a:tc>
                  <a:txBody>
                    <a:bodyPr/>
                    <a:lstStyle/>
                    <a:p>
                      <a:pPr algn="ctr">
                        <a:defRPr sz="1800"/>
                      </a:pPr>
                      <a:r>
                        <a:rPr sz="1100"/>
                        <a:t>3</a:t>
                      </a:r>
                    </a:p>
                  </a:txBody>
                  <a:tcPr marL="9525" marR="9525" marT="9525" marB="9525" anchor="b" anchorCtr="0" horzOverflow="overflow">
                    <a:solidFill>
                      <a:srgbClr val="E8ECF4"/>
                    </a:solidFill>
                  </a:tcPr>
                </a:tc>
              </a:tr>
              <a:tr h="190500">
                <a:tc>
                  <a:txBody>
                    <a:bodyPr/>
                    <a:lstStyle/>
                    <a:p>
                      <a:pPr algn="l">
                        <a:defRPr sz="1800"/>
                      </a:pPr>
                      <a:r>
                        <a:rPr sz="1100"/>
                        <a:t>CONGO</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r h="190500">
                <a:tc>
                  <a:txBody>
                    <a:bodyPr/>
                    <a:lstStyle/>
                    <a:p>
                      <a:pPr algn="l">
                        <a:defRPr sz="1800"/>
                      </a:pPr>
                      <a:r>
                        <a:rPr sz="1100"/>
                        <a:t>INDIA</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r h="190500">
                <a:tc>
                  <a:txBody>
                    <a:bodyPr/>
                    <a:lstStyle/>
                    <a:p>
                      <a:pPr algn="l">
                        <a:defRPr sz="1800"/>
                      </a:pPr>
                      <a:r>
                        <a:rPr sz="1100"/>
                        <a:t>INDONESIA</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r h="190500">
                <a:tc>
                  <a:txBody>
                    <a:bodyPr/>
                    <a:lstStyle/>
                    <a:p>
                      <a:pPr algn="l">
                        <a:defRPr sz="1800"/>
                      </a:pPr>
                      <a:r>
                        <a:rPr sz="1100"/>
                        <a:t>LEBANON</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r h="190500">
                <a:tc>
                  <a:txBody>
                    <a:bodyPr/>
                    <a:lstStyle/>
                    <a:p>
                      <a:pPr algn="l">
                        <a:defRPr sz="1800"/>
                      </a:pPr>
                      <a:r>
                        <a:rPr sz="1100"/>
                        <a:t>PNG</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r h="190500">
                <a:tc>
                  <a:txBody>
                    <a:bodyPr/>
                    <a:lstStyle/>
                    <a:p>
                      <a:pPr algn="l">
                        <a:defRPr sz="1800"/>
                      </a:pPr>
                      <a:r>
                        <a:rPr sz="1100"/>
                        <a:t>SRI LANKA</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r h="190500">
                <a:tc>
                  <a:txBody>
                    <a:bodyPr/>
                    <a:lstStyle/>
                    <a:p>
                      <a:pPr algn="l">
                        <a:defRPr sz="1800"/>
                      </a:pPr>
                      <a:r>
                        <a:rPr sz="1100"/>
                        <a:t>UGANDA</a:t>
                      </a:r>
                    </a:p>
                  </a:txBody>
                  <a:tcPr marL="9525" marR="9525" marT="9525" marB="9525" anchor="b" anchorCtr="0" horzOverflow="overflow">
                    <a:solidFill>
                      <a:srgbClr val="E8ECF4"/>
                    </a:solidFill>
                  </a:tcPr>
                </a:tc>
                <a:tc>
                  <a:txBody>
                    <a:bodyPr/>
                    <a:lstStyle/>
                    <a:p>
                      <a:pPr algn="ctr">
                        <a:defRPr sz="1800"/>
                      </a:pPr>
                      <a:r>
                        <a:rPr sz="1100"/>
                        <a:t>2</a:t>
                      </a:r>
                    </a:p>
                  </a:txBody>
                  <a:tcPr marL="9525" marR="9525" marT="9525" marB="9525" anchor="b" anchorCtr="0" horzOverflow="overflow">
                    <a:solidFill>
                      <a:srgbClr val="E8ECF4"/>
                    </a:solidFill>
                  </a:tcPr>
                </a:tc>
              </a:tr>
            </a:tbl>
          </a:graphicData>
        </a:graphic>
      </p:graphicFrame>
      <p:sp>
        <p:nvSpPr>
          <p:cNvPr id="148" name="Title 1"/>
          <p:cNvSpPr txBox="1"/>
          <p:nvPr>
            <p:ph type="title"/>
          </p:nvPr>
        </p:nvSpPr>
        <p:spPr>
          <a:xfrm>
            <a:off x="0" y="116632"/>
            <a:ext cx="6768752" cy="1143001"/>
          </a:xfrm>
          <a:prstGeom prst="rect">
            <a:avLst/>
          </a:prstGeom>
        </p:spPr>
        <p:txBody>
          <a:bodyPr/>
          <a:lstStyle>
            <a:lvl1pPr>
              <a:defRPr b="1" sz="4800"/>
            </a:lvl1pPr>
          </a:lstStyle>
          <a:p>
            <a:pPr/>
            <a:r>
              <a:t>Client Country of Birth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xfrm>
            <a:off x="-1" y="0"/>
            <a:ext cx="3470178" cy="1143000"/>
          </a:xfrm>
          <a:prstGeom prst="rect">
            <a:avLst/>
          </a:prstGeom>
        </p:spPr>
        <p:txBody>
          <a:bodyPr/>
          <a:lstStyle>
            <a:lvl1pPr>
              <a:defRPr b="1"/>
            </a:lvl1pPr>
          </a:lstStyle>
          <a:p>
            <a:pPr/>
            <a:r>
              <a:t>Visa Types</a:t>
            </a:r>
          </a:p>
        </p:txBody>
      </p:sp>
      <p:graphicFrame>
        <p:nvGraphicFramePr>
          <p:cNvPr id="153" name="Content Placeholder 4"/>
          <p:cNvGraphicFramePr/>
          <p:nvPr/>
        </p:nvGraphicFramePr>
        <p:xfrm>
          <a:off x="3549440" y="1896971"/>
          <a:ext cx="5468131" cy="40918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Title 1"/>
          <p:cNvSpPr txBox="1"/>
          <p:nvPr>
            <p:ph type="title"/>
          </p:nvPr>
        </p:nvSpPr>
        <p:spPr>
          <a:xfrm>
            <a:off x="-1" y="0"/>
            <a:ext cx="9217026" cy="1325563"/>
          </a:xfrm>
          <a:prstGeom prst="rect">
            <a:avLst/>
          </a:prstGeom>
        </p:spPr>
        <p:txBody>
          <a:bodyPr/>
          <a:lstStyle>
            <a:lvl1pPr defTabSz="868680">
              <a:defRPr b="1" sz="4180"/>
            </a:lvl1pPr>
          </a:lstStyle>
          <a:p>
            <a:pPr/>
            <a:r>
              <a:t>Where are our referrals coming from?</a:t>
            </a:r>
          </a:p>
        </p:txBody>
      </p:sp>
      <p:graphicFrame>
        <p:nvGraphicFramePr>
          <p:cNvPr id="158" name="Content Placeholder 3"/>
          <p:cNvGraphicFramePr/>
          <p:nvPr/>
        </p:nvGraphicFramePr>
        <p:xfrm>
          <a:off x="166725" y="1871834"/>
          <a:ext cx="10451046" cy="454617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119336" y="116632"/>
            <a:ext cx="5126360" cy="1143001"/>
          </a:xfrm>
          <a:prstGeom prst="rect">
            <a:avLst/>
          </a:prstGeom>
        </p:spPr>
        <p:txBody>
          <a:bodyPr/>
          <a:lstStyle>
            <a:lvl1pPr defTabSz="850391">
              <a:defRPr b="1" sz="4464"/>
            </a:lvl1pPr>
          </a:lstStyle>
          <a:p>
            <a:pPr/>
            <a:r>
              <a:t>Issues Emerging…..</a:t>
            </a:r>
          </a:p>
        </p:txBody>
      </p:sp>
      <p:sp>
        <p:nvSpPr>
          <p:cNvPr id="163" name="Content Placeholder 2"/>
          <p:cNvSpPr txBox="1"/>
          <p:nvPr>
            <p:ph type="body" idx="1"/>
          </p:nvPr>
        </p:nvSpPr>
        <p:spPr>
          <a:xfrm>
            <a:off x="609600" y="1600201"/>
            <a:ext cx="10972800" cy="4525963"/>
          </a:xfrm>
          <a:prstGeom prst="rect">
            <a:avLst/>
          </a:prstGeom>
        </p:spPr>
        <p:txBody>
          <a:bodyPr/>
          <a:lstStyle/>
          <a:p>
            <a:pPr/>
            <a:r>
              <a:t>Delays in fine motor skills</a:t>
            </a:r>
          </a:p>
          <a:p>
            <a:pPr/>
            <a:r>
              <a:t>Delays in language development</a:t>
            </a:r>
          </a:p>
          <a:p>
            <a:pPr/>
            <a:r>
              <a:t>Prevalence of tooth decay</a:t>
            </a:r>
          </a:p>
          <a:p>
            <a:pPr/>
            <a:r>
              <a:t>Multiple psychosocial issues related to history of trauma and lack of financial assistance</a:t>
            </a:r>
          </a:p>
        </p:txBody>
      </p:sp>
      <p:pic>
        <p:nvPicPr>
          <p:cNvPr id="164" name="Picture 3" descr="Picture 3"/>
          <p:cNvPicPr>
            <a:picLocks noChangeAspect="1"/>
          </p:cNvPicPr>
          <p:nvPr/>
        </p:nvPicPr>
        <p:blipFill>
          <a:blip r:embed="rId3">
            <a:extLst/>
          </a:blip>
          <a:stretch>
            <a:fillRect/>
          </a:stretch>
        </p:blipFill>
        <p:spPr>
          <a:xfrm>
            <a:off x="5591943" y="4365104"/>
            <a:ext cx="4035575" cy="2270866"/>
          </a:xfrm>
          <a:prstGeom prst="rect">
            <a:avLst/>
          </a:prstGeom>
          <a:ln w="12700">
            <a:miter lim="400000"/>
          </a:ln>
        </p:spPr>
      </p:pic>
      <p:pic>
        <p:nvPicPr>
          <p:cNvPr id="165" name="Picture 5" descr="Picture 5"/>
          <p:cNvPicPr>
            <a:picLocks noChangeAspect="1"/>
          </p:cNvPicPr>
          <p:nvPr/>
        </p:nvPicPr>
        <p:blipFill>
          <a:blip r:embed="rId4">
            <a:extLst/>
          </a:blip>
          <a:stretch>
            <a:fillRect/>
          </a:stretch>
        </p:blipFill>
        <p:spPr>
          <a:xfrm>
            <a:off x="7460771" y="1745133"/>
            <a:ext cx="2436296" cy="1518396"/>
          </a:xfrm>
          <a:prstGeom prst="rect">
            <a:avLst/>
          </a:prstGeom>
          <a:ln w="12700">
            <a:miter lim="400000"/>
          </a:ln>
        </p:spPr>
      </p:pic>
      <p:pic>
        <p:nvPicPr>
          <p:cNvPr id="166" name="Picture 6" descr="Picture 6"/>
          <p:cNvPicPr>
            <a:picLocks noChangeAspect="1"/>
          </p:cNvPicPr>
          <p:nvPr/>
        </p:nvPicPr>
        <p:blipFill>
          <a:blip r:embed="rId5">
            <a:extLst/>
          </a:blip>
          <a:stretch>
            <a:fillRect/>
          </a:stretch>
        </p:blipFill>
        <p:spPr>
          <a:xfrm>
            <a:off x="888522" y="4365102"/>
            <a:ext cx="4032379" cy="227086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191343" y="55562"/>
            <a:ext cx="7274026" cy="1325563"/>
          </a:xfrm>
          <a:prstGeom prst="rect">
            <a:avLst/>
          </a:prstGeom>
        </p:spPr>
        <p:txBody>
          <a:bodyPr/>
          <a:lstStyle>
            <a:lvl1pPr defTabSz="868680">
              <a:defRPr b="1" sz="4180"/>
            </a:lvl1pPr>
          </a:lstStyle>
          <a:p>
            <a:pPr/>
            <a:r>
              <a:t>How to address these issues?</a:t>
            </a:r>
          </a:p>
        </p:txBody>
      </p:sp>
      <p:sp>
        <p:nvSpPr>
          <p:cNvPr id="171" name="Content Placeholder 2"/>
          <p:cNvSpPr txBox="1"/>
          <p:nvPr>
            <p:ph type="body" idx="1"/>
          </p:nvPr>
        </p:nvSpPr>
        <p:spPr>
          <a:xfrm>
            <a:off x="838200" y="1381125"/>
            <a:ext cx="10515600" cy="5048250"/>
          </a:xfrm>
          <a:prstGeom prst="rect">
            <a:avLst/>
          </a:prstGeom>
        </p:spPr>
        <p:txBody>
          <a:bodyPr/>
          <a:lstStyle/>
          <a:p>
            <a:pPr/>
            <a:r>
              <a:t>Simple interventions prior to commencing school work well</a:t>
            </a:r>
          </a:p>
          <a:p>
            <a:pPr/>
            <a:r>
              <a:t>Empowering parents as teachers is an effective way to deliver the interventions</a:t>
            </a:r>
          </a:p>
          <a:p>
            <a:pPr/>
            <a:r>
              <a:t>If intervention is not successful, then a referral can be initiated </a:t>
            </a:r>
          </a:p>
          <a:p>
            <a:pPr/>
            <a:r>
              <a:t>Providing material needs for the family (courtesy of Dandelion Services) toys, clothing, books, cots, and prams to vulnerable families.</a:t>
            </a:r>
          </a:p>
        </p:txBody>
      </p:sp>
      <p:pic>
        <p:nvPicPr>
          <p:cNvPr id="172" name="Picture 4" descr="Picture 4"/>
          <p:cNvPicPr>
            <a:picLocks noChangeAspect="1"/>
          </p:cNvPicPr>
          <p:nvPr/>
        </p:nvPicPr>
        <p:blipFill>
          <a:blip r:embed="rId2">
            <a:extLst/>
          </a:blip>
          <a:stretch>
            <a:fillRect/>
          </a:stretch>
        </p:blipFill>
        <p:spPr>
          <a:xfrm>
            <a:off x="4655839" y="5301207"/>
            <a:ext cx="1922689" cy="1440161"/>
          </a:xfrm>
          <a:prstGeom prst="rect">
            <a:avLst/>
          </a:prstGeom>
          <a:ln w="12700">
            <a:miter lim="400000"/>
          </a:ln>
        </p:spPr>
      </p:pic>
      <p:pic>
        <p:nvPicPr>
          <p:cNvPr id="173" name="Picture 5" descr="Picture 5"/>
          <p:cNvPicPr>
            <a:picLocks noChangeAspect="1"/>
          </p:cNvPicPr>
          <p:nvPr/>
        </p:nvPicPr>
        <p:blipFill>
          <a:blip r:embed="rId3">
            <a:extLst/>
          </a:blip>
          <a:stretch>
            <a:fillRect/>
          </a:stretch>
        </p:blipFill>
        <p:spPr>
          <a:xfrm>
            <a:off x="7104112" y="5378186"/>
            <a:ext cx="865635" cy="1286202"/>
          </a:xfrm>
          <a:prstGeom prst="rect">
            <a:avLst/>
          </a:prstGeom>
          <a:ln w="12700">
            <a:miter lim="400000"/>
          </a:ln>
        </p:spPr>
      </p:pic>
      <p:pic>
        <p:nvPicPr>
          <p:cNvPr id="174" name="Picture 7" descr="Picture 7"/>
          <p:cNvPicPr>
            <a:picLocks noChangeAspect="1"/>
          </p:cNvPicPr>
          <p:nvPr/>
        </p:nvPicPr>
        <p:blipFill>
          <a:blip r:embed="rId4">
            <a:extLst/>
          </a:blip>
          <a:stretch>
            <a:fillRect/>
          </a:stretch>
        </p:blipFill>
        <p:spPr>
          <a:xfrm>
            <a:off x="8469204" y="5383102"/>
            <a:ext cx="1284165" cy="1284165"/>
          </a:xfrm>
          <a:prstGeom prst="rect">
            <a:avLst/>
          </a:prstGeom>
          <a:ln w="12700">
            <a:miter lim="400000"/>
          </a:ln>
        </p:spPr>
      </p:pic>
      <p:pic>
        <p:nvPicPr>
          <p:cNvPr id="175" name="Picture 8" descr="Picture 8"/>
          <p:cNvPicPr>
            <a:picLocks noChangeAspect="1"/>
          </p:cNvPicPr>
          <p:nvPr/>
        </p:nvPicPr>
        <p:blipFill>
          <a:blip r:embed="rId5">
            <a:extLst/>
          </a:blip>
          <a:stretch>
            <a:fillRect/>
          </a:stretch>
        </p:blipFill>
        <p:spPr>
          <a:xfrm>
            <a:off x="8560737" y="0"/>
            <a:ext cx="2385263" cy="134076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HS MOH design template">
  <a:themeElements>
    <a:clrScheme name="RHS MOH desig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RHS MOH design template">
      <a:majorFont>
        <a:latin typeface="Calibri"/>
        <a:ea typeface="Calibri"/>
        <a:cs typeface="Calibri"/>
      </a:majorFont>
      <a:minorFont>
        <a:latin typeface="Helvetica"/>
        <a:ea typeface="Helvetica"/>
        <a:cs typeface="Helvetica"/>
      </a:minorFont>
    </a:fontScheme>
    <a:fmtScheme name="RHS MOH desig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HS MOH design template">
  <a:themeElements>
    <a:clrScheme name="RHS MOH desig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RHS MOH design template">
      <a:majorFont>
        <a:latin typeface="Calibri"/>
        <a:ea typeface="Calibri"/>
        <a:cs typeface="Calibri"/>
      </a:majorFont>
      <a:minorFont>
        <a:latin typeface="Helvetica"/>
        <a:ea typeface="Helvetica"/>
        <a:cs typeface="Helvetica"/>
      </a:minorFont>
    </a:fontScheme>
    <a:fmtScheme name="RHS MOH desig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